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748" r:id="rId5"/>
    <p:sldId id="746" r:id="rId6"/>
    <p:sldId id="802" r:id="rId7"/>
    <p:sldId id="801" r:id="rId8"/>
    <p:sldId id="800" r:id="rId9"/>
    <p:sldId id="803" r:id="rId10"/>
    <p:sldId id="806" r:id="rId11"/>
    <p:sldId id="805" r:id="rId12"/>
    <p:sldId id="808" r:id="rId13"/>
    <p:sldId id="810" r:id="rId14"/>
    <p:sldId id="812" r:id="rId15"/>
    <p:sldId id="814" r:id="rId16"/>
    <p:sldId id="815" r:id="rId17"/>
    <p:sldId id="817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tino Hernandez Cancino" initials="BHC" lastIdx="1" clrIdx="0">
    <p:extLst>
      <p:ext uri="{19B8F6BF-5375-455C-9EA6-DF929625EA0E}">
        <p15:presenceInfo xmlns:p15="http://schemas.microsoft.com/office/powerpoint/2012/main" userId="S::bhernandezc@enerya.com::ce868ae7-7fce-4561-8884-386018fddd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F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DAEAF6-1DFD-427D-AB32-B3898C556232}" v="748" dt="2024-07-12T15:46:11.8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94061" autoAdjust="0"/>
  </p:normalViewPr>
  <p:slideViewPr>
    <p:cSldViewPr snapToGrid="0">
      <p:cViewPr varScale="1">
        <p:scale>
          <a:sx n="152" d="100"/>
          <a:sy n="152" d="100"/>
        </p:scale>
        <p:origin x="900" y="1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EA11C-6373-4E36-B226-E784AC345A72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177A9-1830-4505-88AE-38299509266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98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18.jpeg"/><Relationship Id="rId7" Type="http://schemas.openxmlformats.org/officeDocument/2006/relationships/image" Target="../media/image1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9.png"/><Relationship Id="rId7" Type="http://schemas.openxmlformats.org/officeDocument/2006/relationships/image" Target="../media/image1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15.png"/><Relationship Id="rId7" Type="http://schemas.openxmlformats.org/officeDocument/2006/relationships/image" Target="../media/image1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microsoft.com/office/2007/relationships/hdphoto" Target="../media/hdphoto2.wdp"/><Relationship Id="rId9" Type="http://schemas.openxmlformats.org/officeDocument/2006/relationships/image" Target="../media/image1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2F6A4-768A-401D-9B44-2E399DD2D5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025471-0C70-4E55-81A3-DEBBE8EDD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E78FF7-A627-4E6A-B770-543A26B08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71CD98-20A7-4A4F-BBA1-3501A1AB1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590938-5364-410A-B758-7B7BA8D04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95320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Verificación de Impactos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8625539-3EDE-1865-55CA-2C1CD082EE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BCFDD406-136C-3477-68D1-A5B264B8323D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MX" sz="4000" b="1" dirty="0">
                <a:solidFill>
                  <a:srgbClr val="FFFFFF"/>
                </a:solidFill>
              </a:rPr>
              <a:t>C</a:t>
            </a:r>
          </a:p>
        </p:txBody>
      </p:sp>
      <p:pic>
        <p:nvPicPr>
          <p:cNvPr id="14" name="Imagen 2">
            <a:extLst>
              <a:ext uri="{FF2B5EF4-FFF2-40B4-BE49-F238E27FC236}">
                <a16:creationId xmlns:a16="http://schemas.microsoft.com/office/drawing/2014/main" id="{53F6284D-330A-14D2-0437-D56F2109A9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4478" y="237760"/>
            <a:ext cx="671534" cy="725527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3847974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7ADDE-8904-4B99-8B1E-4B52604F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B2BBB-8AEE-40BA-B759-3983B34C7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217838-6652-4D08-B8FE-E8C523A0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1E104D-23D4-4244-B559-13CB87874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092835-D088-4341-9EAB-A1C7078D3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10316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Impactos Ambientales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F3A3856-C74A-A7D2-4103-3777CC12A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236CE874-A555-2F93-FF42-119DD310E0C3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MX" sz="4000" b="1" dirty="0">
                <a:solidFill>
                  <a:srgbClr val="FFFFFF"/>
                </a:solidFill>
              </a:rPr>
              <a:t>C</a:t>
            </a:r>
          </a:p>
        </p:txBody>
      </p:sp>
      <p:pic>
        <p:nvPicPr>
          <p:cNvPr id="14" name="Imagen 2">
            <a:extLst>
              <a:ext uri="{FF2B5EF4-FFF2-40B4-BE49-F238E27FC236}">
                <a16:creationId xmlns:a16="http://schemas.microsoft.com/office/drawing/2014/main" id="{7323307D-C42E-AC5D-8695-525913D79AC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4478" y="237760"/>
            <a:ext cx="671534" cy="725527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464896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Impactos Financieros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BCAEBBE-06F4-DF58-CCEB-BC5A62D7EE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92A121C2-D7E3-F70C-C6AA-3C58CE71E395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MX" sz="4000" b="1" dirty="0">
                <a:solidFill>
                  <a:srgbClr val="FFFFFF"/>
                </a:solidFill>
              </a:rPr>
              <a:t>C</a:t>
            </a:r>
          </a:p>
        </p:txBody>
      </p:sp>
      <p:pic>
        <p:nvPicPr>
          <p:cNvPr id="14" name="Imagen 2">
            <a:extLst>
              <a:ext uri="{FF2B5EF4-FFF2-40B4-BE49-F238E27FC236}">
                <a16:creationId xmlns:a16="http://schemas.microsoft.com/office/drawing/2014/main" id="{C4947FAB-9C8B-C3C5-C32A-24D0AB3826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4478" y="237760"/>
            <a:ext cx="671534" cy="725527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2257962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lay 51">
            <a:extLst>
              <a:ext uri="{FF2B5EF4-FFF2-40B4-BE49-F238E27FC236}">
                <a16:creationId xmlns:a16="http://schemas.microsoft.com/office/drawing/2014/main" id="{F3D62E2E-EBF6-90F3-C4B4-EA63752EA249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FE99252-17A9-BBA9-52A5-AC617E031EBD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5101BFD8-BA45-29CE-EA23-6ABD5C07A5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8E3936C-1644-C21D-48CD-4B68D09BE320}"/>
              </a:ext>
            </a:extLst>
          </p:cNvPr>
          <p:cNvSpPr/>
          <p:nvPr userDrawn="1"/>
        </p:nvSpPr>
        <p:spPr>
          <a:xfrm>
            <a:off x="0" y="2062631"/>
            <a:ext cx="12192000" cy="325286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sz="6000" b="1" dirty="0"/>
          </a:p>
          <a:p>
            <a:endParaRPr lang="es-MX" sz="6000" b="1" dirty="0"/>
          </a:p>
          <a:p>
            <a:endParaRPr lang="es-MX" sz="6000" b="1" dirty="0"/>
          </a:p>
          <a:p>
            <a:r>
              <a:rPr lang="es-MX" sz="6000" b="1" dirty="0"/>
              <a:t>Act</a:t>
            </a: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ES" dirty="0">
              <a:solidFill>
                <a:schemeClr val="bg2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Söhne"/>
            </a:endParaRPr>
          </a:p>
          <a:p>
            <a:endParaRPr lang="es-ES" dirty="0">
              <a:solidFill>
                <a:schemeClr val="bg2">
                  <a:lumMod val="50000"/>
                </a:schemeClr>
              </a:solidFill>
              <a:latin typeface="Söhne"/>
            </a:endParaRP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ES" b="0" i="0" dirty="0">
              <a:solidFill>
                <a:schemeClr val="bg2">
                  <a:lumMod val="50000"/>
                </a:schemeClr>
              </a:solidFill>
              <a:effectLst/>
              <a:latin typeface="Söhne"/>
            </a:endParaRPr>
          </a:p>
          <a:p>
            <a:endParaRPr lang="es-MX" sz="4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" name="Imagen 9" descr="Grupo de personas en un evento&#10;&#10;Descripción generada automáticamente con confianza media">
            <a:extLst>
              <a:ext uri="{FF2B5EF4-FFF2-40B4-BE49-F238E27FC236}">
                <a16:creationId xmlns:a16="http://schemas.microsoft.com/office/drawing/2014/main" id="{DC7A2734-734D-BC0F-A802-4EA768CD46E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2951" y="2074173"/>
            <a:ext cx="4299049" cy="3265176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B9089D12-D959-12CB-5397-7D207BBFE6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alphaModFix amt="51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254" t="34987" r="18214" b="5"/>
          <a:stretch/>
        </p:blipFill>
        <p:spPr>
          <a:xfrm>
            <a:off x="0" y="2056860"/>
            <a:ext cx="2442040" cy="2532184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E916E636-F1DD-B7EC-60DE-04DCD25379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245" b="42975"/>
          <a:stretch/>
        </p:blipFill>
        <p:spPr>
          <a:xfrm>
            <a:off x="3548357" y="3100087"/>
            <a:ext cx="5384628" cy="2221180"/>
          </a:xfrm>
          <a:prstGeom prst="rect">
            <a:avLst/>
          </a:prstGeom>
        </p:spPr>
      </p:pic>
      <p:pic>
        <p:nvPicPr>
          <p:cNvPr id="13" name="Imagen 12" descr="Logotipo&#10;&#10;Descripción generada automáticamente">
            <a:extLst>
              <a:ext uri="{FF2B5EF4-FFF2-40B4-BE49-F238E27FC236}">
                <a16:creationId xmlns:a16="http://schemas.microsoft.com/office/drawing/2014/main" id="{CD6F333E-2D4D-90E9-B588-AAB2531A21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6" t="2" r="134" b="469"/>
          <a:stretch/>
        </p:blipFill>
        <p:spPr>
          <a:xfrm>
            <a:off x="11509682" y="4448283"/>
            <a:ext cx="592203" cy="57095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F0EEE3DB-E6CC-ED71-2570-41DDCF73E869}"/>
              </a:ext>
            </a:extLst>
          </p:cNvPr>
          <p:cNvGrpSpPr/>
          <p:nvPr userDrawn="1"/>
        </p:nvGrpSpPr>
        <p:grpSpPr>
          <a:xfrm>
            <a:off x="1436466" y="2994431"/>
            <a:ext cx="1778493" cy="869138"/>
            <a:chOff x="4849536" y="2225754"/>
            <a:chExt cx="2883402" cy="1492804"/>
          </a:xfrm>
        </p:grpSpPr>
        <p:sp>
          <p:nvSpPr>
            <p:cNvPr id="15" name="42 Elipse">
              <a:extLst>
                <a:ext uri="{FF2B5EF4-FFF2-40B4-BE49-F238E27FC236}">
                  <a16:creationId xmlns:a16="http://schemas.microsoft.com/office/drawing/2014/main" id="{D8852BDD-6788-3763-AD23-81B620E10E82}"/>
                </a:ext>
              </a:extLst>
            </p:cNvPr>
            <p:cNvSpPr/>
            <p:nvPr/>
          </p:nvSpPr>
          <p:spPr>
            <a:xfrm>
              <a:off x="4849536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ES" sz="2400" b="1" dirty="0">
                  <a:solidFill>
                    <a:srgbClr val="FFFFFF"/>
                  </a:solidFill>
                </a:rPr>
                <a:t>D</a:t>
              </a:r>
              <a:endParaRPr lang="es-MX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16" name="42 Elipse">
              <a:extLst>
                <a:ext uri="{FF2B5EF4-FFF2-40B4-BE49-F238E27FC236}">
                  <a16:creationId xmlns:a16="http://schemas.microsoft.com/office/drawing/2014/main" id="{44FDC4EC-BA39-75FD-AA20-670DCC6AB9D1}"/>
                </a:ext>
              </a:extLst>
            </p:cNvPr>
            <p:cNvSpPr/>
            <p:nvPr/>
          </p:nvSpPr>
          <p:spPr>
            <a:xfrm>
              <a:off x="5859237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C</a:t>
              </a:r>
            </a:p>
          </p:txBody>
        </p:sp>
        <p:sp>
          <p:nvSpPr>
            <p:cNvPr id="17" name="42 Elipse">
              <a:extLst>
                <a:ext uri="{FF2B5EF4-FFF2-40B4-BE49-F238E27FC236}">
                  <a16:creationId xmlns:a16="http://schemas.microsoft.com/office/drawing/2014/main" id="{1E22192A-8B4A-1C61-1362-6F600CC3123F}"/>
                </a:ext>
              </a:extLst>
            </p:cNvPr>
            <p:cNvSpPr/>
            <p:nvPr/>
          </p:nvSpPr>
          <p:spPr>
            <a:xfrm>
              <a:off x="6868938" y="2890558"/>
              <a:ext cx="864000" cy="8280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A</a:t>
              </a:r>
            </a:p>
          </p:txBody>
        </p:sp>
        <p:pic>
          <p:nvPicPr>
            <p:cNvPr id="18" name="Imagen 2">
              <a:extLst>
                <a:ext uri="{FF2B5EF4-FFF2-40B4-BE49-F238E27FC236}">
                  <a16:creationId xmlns:a16="http://schemas.microsoft.com/office/drawing/2014/main" id="{9EA4B6E7-DB71-C2B1-5C0F-05C0830A3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16529" y="2272787"/>
              <a:ext cx="502576" cy="542984"/>
            </a:xfrm>
            <a:prstGeom prst="rect">
              <a:avLst/>
            </a:prstGeom>
          </p:spPr>
        </p:pic>
        <p:pic>
          <p:nvPicPr>
            <p:cNvPr id="19" name="Imagen 3">
              <a:extLst>
                <a:ext uri="{FF2B5EF4-FFF2-40B4-BE49-F238E27FC236}">
                  <a16:creationId xmlns:a16="http://schemas.microsoft.com/office/drawing/2014/main" id="{9C5F3E25-6BFE-C6BA-2B63-01642D233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3" y="2225754"/>
              <a:ext cx="299200" cy="638295"/>
            </a:xfrm>
            <a:prstGeom prst="rect">
              <a:avLst/>
            </a:prstGeom>
          </p:spPr>
        </p:pic>
        <p:pic>
          <p:nvPicPr>
            <p:cNvPr id="20" name="Imagen 13">
              <a:extLst>
                <a:ext uri="{FF2B5EF4-FFF2-40B4-BE49-F238E27FC236}">
                  <a16:creationId xmlns:a16="http://schemas.microsoft.com/office/drawing/2014/main" id="{95F9F3BF-6AA8-81C4-FF17-A405FE8D6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83919" y="2266991"/>
              <a:ext cx="434038" cy="586468"/>
            </a:xfrm>
            <a:prstGeom prst="rect">
              <a:avLst/>
            </a:prstGeom>
          </p:spPr>
        </p:pic>
      </p:grpSp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1E0459A8-5AC5-9721-195B-AAD7A944E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6" t="2" r="134" b="469"/>
          <a:stretch/>
        </p:blipFill>
        <p:spPr>
          <a:xfrm rot="21318234">
            <a:off x="9905771" y="3202780"/>
            <a:ext cx="592203" cy="570950"/>
          </a:xfrm>
          <a:prstGeom prst="rect">
            <a:avLst/>
          </a:prstGeom>
        </p:spPr>
      </p:pic>
      <p:sp>
        <p:nvSpPr>
          <p:cNvPr id="22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3384385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Actividades de Estandarización y Control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E85A6EE-25D8-2952-3B08-46614A932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3D0C46DF-7096-EE4A-E3EF-797E6DA05819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4000" b="1" dirty="0">
                <a:solidFill>
                  <a:srgbClr val="FFFFFF"/>
                </a:solidFill>
              </a:rPr>
              <a:t>A</a:t>
            </a:r>
            <a:endParaRPr lang="es-MX" sz="4000" b="1" dirty="0">
              <a:solidFill>
                <a:srgbClr val="FFFFFF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AEC30832-A48B-747B-8E69-FB40FE7059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2862" y="221982"/>
            <a:ext cx="586150" cy="792000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3858669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Lecciones Aprendidas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C428D42-798F-A341-A899-F198333EF9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A78251ED-3B78-0C8A-7B41-003F7FF4D874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4000" b="1" dirty="0">
                <a:solidFill>
                  <a:srgbClr val="FFFFFF"/>
                </a:solidFill>
              </a:rPr>
              <a:t>A</a:t>
            </a:r>
            <a:endParaRPr lang="es-MX" sz="4000" b="1" dirty="0">
              <a:solidFill>
                <a:srgbClr val="FFFFFF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6EF4DF2-8DFD-458D-80CD-586CDA76E0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2862" y="221982"/>
            <a:ext cx="586150" cy="792000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205504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Horizontalidad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4CF9B858-DE27-B084-050D-33A2E2006B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082960C9-C1FC-8111-CD6A-BC8144B7B6D3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4000" b="1" dirty="0">
                <a:solidFill>
                  <a:srgbClr val="FFFFFF"/>
                </a:solidFill>
              </a:rPr>
              <a:t>A</a:t>
            </a:r>
            <a:endParaRPr lang="es-MX" sz="4000" b="1" dirty="0">
              <a:solidFill>
                <a:srgbClr val="FFFFFF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64CB557-CAFD-C264-8046-5E9B82AA15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2862" y="221982"/>
            <a:ext cx="586150" cy="792000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11261284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Siguientes Pasos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0EB2E36-6ABC-0E31-E58D-40B9F9DE45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05003" y="96085"/>
            <a:ext cx="1986997" cy="1066892"/>
          </a:xfrm>
          <a:prstGeom prst="rect">
            <a:avLst/>
          </a:prstGeom>
        </p:spPr>
      </p:pic>
      <p:sp>
        <p:nvSpPr>
          <p:cNvPr id="13" name="42 Elipse">
            <a:extLst>
              <a:ext uri="{FF2B5EF4-FFF2-40B4-BE49-F238E27FC236}">
                <a16:creationId xmlns:a16="http://schemas.microsoft.com/office/drawing/2014/main" id="{3F3C759A-F607-DEFF-46CF-32B455E8A853}"/>
              </a:ext>
            </a:extLst>
          </p:cNvPr>
          <p:cNvSpPr/>
          <p:nvPr userDrawn="1"/>
        </p:nvSpPr>
        <p:spPr>
          <a:xfrm>
            <a:off x="10378992" y="203982"/>
            <a:ext cx="864000" cy="828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4000" b="1" dirty="0">
                <a:solidFill>
                  <a:srgbClr val="FFFFFF"/>
                </a:solidFill>
              </a:rPr>
              <a:t>A</a:t>
            </a:r>
            <a:endParaRPr lang="es-MX" sz="4000" b="1" dirty="0">
              <a:solidFill>
                <a:srgbClr val="FFFFFF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F8A4FCC-8D58-01FC-FFB6-B325E83647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2862" y="221982"/>
            <a:ext cx="586150" cy="792000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30553155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Inicio - Grupo Gonher">
            <a:extLst>
              <a:ext uri="{FF2B5EF4-FFF2-40B4-BE49-F238E27FC236}">
                <a16:creationId xmlns:a16="http://schemas.microsoft.com/office/drawing/2014/main" id="{C2229199-BD57-EF31-31CA-064F333D43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85343" y="67592"/>
            <a:ext cx="1007278" cy="4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F7A9DE1B-FF3B-77CD-F4E8-B698EA998A4B}"/>
              </a:ext>
            </a:extLst>
          </p:cNvPr>
          <p:cNvSpPr/>
          <p:nvPr userDrawn="1"/>
        </p:nvSpPr>
        <p:spPr>
          <a:xfrm>
            <a:off x="1" y="2148620"/>
            <a:ext cx="12191999" cy="280320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6A8D1C72-F842-D79E-7D4A-300E6E92F3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3" r="17981" b="281"/>
          <a:stretch/>
        </p:blipFill>
        <p:spPr>
          <a:xfrm>
            <a:off x="84408" y="2381204"/>
            <a:ext cx="2644723" cy="2387743"/>
          </a:xfrm>
          <a:prstGeom prst="rect">
            <a:avLst/>
          </a:prstGeom>
        </p:spPr>
      </p:pic>
      <p:pic>
        <p:nvPicPr>
          <p:cNvPr id="9" name="Imagen 8" descr="Texto, Logotipo&#10;&#10;Descripción generada automáticamente">
            <a:extLst>
              <a:ext uri="{FF2B5EF4-FFF2-40B4-BE49-F238E27FC236}">
                <a16:creationId xmlns:a16="http://schemas.microsoft.com/office/drawing/2014/main" id="{FD12FA7C-B628-B855-5322-3AE176B54C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13924" y="2564085"/>
            <a:ext cx="1435638" cy="564807"/>
          </a:xfrm>
          <a:prstGeom prst="rect">
            <a:avLst/>
          </a:prstGeom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1A8CE7C6-29EA-55DE-56A1-3896456CC7A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0750" y="2560653"/>
            <a:ext cx="1601444" cy="564807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B51801A6-F8C9-43D9-C63E-1B7D5AEF0C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245" b="42975"/>
          <a:stretch/>
        </p:blipFill>
        <p:spPr>
          <a:xfrm>
            <a:off x="7046948" y="2716587"/>
            <a:ext cx="5384628" cy="222118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B6BF722-B605-90B6-2CF4-0AA2964741F3}"/>
              </a:ext>
            </a:extLst>
          </p:cNvPr>
          <p:cNvSpPr txBox="1"/>
          <p:nvPr userDrawn="1"/>
        </p:nvSpPr>
        <p:spPr>
          <a:xfrm>
            <a:off x="3271163" y="3246919"/>
            <a:ext cx="7068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</a:rPr>
              <a:t>Las Personas Hacemos la Diferencia</a:t>
            </a:r>
            <a:endParaRPr lang="es-MX" sz="1050" dirty="0">
              <a:solidFill>
                <a:schemeClr val="bg1"/>
              </a:solidFill>
            </a:endParaRPr>
          </a:p>
        </p:txBody>
      </p:sp>
      <p:sp>
        <p:nvSpPr>
          <p:cNvPr id="13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229612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6" name="Delay 16">
            <a:extLst>
              <a:ext uri="{FF2B5EF4-FFF2-40B4-BE49-F238E27FC236}">
                <a16:creationId xmlns:a16="http://schemas.microsoft.com/office/drawing/2014/main" id="{3F12A2EF-16D7-47B0-91F8-BA20AFAF63B9}"/>
              </a:ext>
            </a:extLst>
          </p:cNvPr>
          <p:cNvSpPr/>
          <p:nvPr userDrawn="1"/>
        </p:nvSpPr>
        <p:spPr>
          <a:xfrm>
            <a:off x="1588" y="1"/>
            <a:ext cx="6858000" cy="6858000"/>
          </a:xfrm>
          <a:prstGeom prst="flowChartDelay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Delay 51">
            <a:extLst>
              <a:ext uri="{FF2B5EF4-FFF2-40B4-BE49-F238E27FC236}">
                <a16:creationId xmlns:a16="http://schemas.microsoft.com/office/drawing/2014/main" id="{F95E22E4-7EB1-40EC-9039-E48E31AF99E5}"/>
              </a:ext>
            </a:extLst>
          </p:cNvPr>
          <p:cNvSpPr/>
          <p:nvPr userDrawn="1"/>
        </p:nvSpPr>
        <p:spPr>
          <a:xfrm flipH="1">
            <a:off x="8004175" y="2720089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0A853CEE-B6C4-0882-2769-792BE0AF65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81"/>
          <a:stretch/>
        </p:blipFill>
        <p:spPr>
          <a:xfrm>
            <a:off x="3757914" y="2148621"/>
            <a:ext cx="3731367" cy="2227445"/>
          </a:xfrm>
          <a:prstGeom prst="rect">
            <a:avLst/>
          </a:prstGeom>
        </p:spPr>
      </p:pic>
      <p:pic>
        <p:nvPicPr>
          <p:cNvPr id="9" name="Picture 2" descr="Inicio - Grupo Gonher">
            <a:extLst>
              <a:ext uri="{FF2B5EF4-FFF2-40B4-BE49-F238E27FC236}">
                <a16:creationId xmlns:a16="http://schemas.microsoft.com/office/drawing/2014/main" id="{6A3319DA-378D-9FF4-ADE9-C84E34A292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85343" y="67592"/>
            <a:ext cx="1007278" cy="4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 descr="Texto, Logotipo&#10;&#10;Descripción generada automáticamente">
            <a:extLst>
              <a:ext uri="{FF2B5EF4-FFF2-40B4-BE49-F238E27FC236}">
                <a16:creationId xmlns:a16="http://schemas.microsoft.com/office/drawing/2014/main" id="{B5887593-811A-DD13-97F0-570D68EB58D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965" y="95727"/>
            <a:ext cx="1155697" cy="454673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4189D07D-AC9B-2C45-0EF6-1A46FC821DF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1851" y="52501"/>
            <a:ext cx="1336024" cy="471197"/>
          </a:xfrm>
          <a:prstGeom prst="rect">
            <a:avLst/>
          </a:prstGeom>
        </p:spPr>
      </p:pic>
      <p:sp>
        <p:nvSpPr>
          <p:cNvPr id="12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174000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1ABEDF-431E-41B7-8DF1-8E210D49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3513A4-566C-47C5-808C-E1ACEBE35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B14A22-22EB-4D6E-83AF-E1E2C9EAF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283C1-159E-4740-90C8-A86B0D530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79C310-F235-4EBA-B0EF-CD4BF59A2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58465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7F8C1C-1ABC-4646-ADA6-C58E9086A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C9616D-A983-4ACA-942F-2E922D1824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46DAE3-1F0A-4D4A-A648-FD48A2EB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200185-9471-4594-888B-8C971F82D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F04B48-DE14-4114-A179-19D0E86D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848767-C764-46C2-BFDB-B2D771A03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560051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A4BABC-0E48-4FC8-8A84-EBB9307AE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CBC3AB-611B-4A98-8950-0DB4E2C38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DFF04CD-AEA3-4487-A3E2-020199872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B4DE9BB-C5C9-4F54-B9ED-48D156FDAC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F28A43A-66C8-4E83-BB44-92E051E261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C7378AC-1D04-45F7-8AAF-A40443C79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CE5E5E8-4E57-4B77-AF86-A382A6B92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0B199F4-A4E0-406E-9122-D25FD3AEA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387619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6C465-EE6D-4C24-8E90-D840CFC7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D664AF0-0B10-469C-B6D8-7FB890D1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B97EED-88D9-45BF-A1EA-71F020BE5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A0544C-C498-4362-902A-1E1E3A90E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945117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BC80294-B527-4924-8005-B1EBB0434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5C4C84D-336C-40F7-BDCA-211C3A9B1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9937B37-A2CC-459B-94F6-CFF65BD4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24070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C8479-3B9B-4E39-904F-C865CA80A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F9190B-84B1-4791-829E-A4078148D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6A70EA-0678-43F3-BD0F-14245AE1F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F189A5-7FD7-4123-A147-31F116FC8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82433CA-6D67-4481-92AA-8C747AC6D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7BD40C-2491-41F3-B663-6B12A53E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93258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2638EE-8B95-48F3-A76C-2DC6F9734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8A446B9-BE16-4477-A306-4511F45886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0E4114-9002-4490-BAEC-008F5E2CE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1550A4-8828-4200-9639-39A6C9D7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391F33-6336-4D4B-9CFF-5B2D2790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920787-CDD8-4DAD-9B5F-33B0F0534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6561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145B04-A3F1-4264-B0FF-06416731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0FD4AC-3CEA-43E1-A43F-8B0072A560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CDBF6E-9056-4656-9473-06E660A87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FE1274-8103-4CB6-A037-1DA33CB18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FDAFF0-5C95-47BD-B1A0-C27BE4D53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861381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DABD82-FBFF-4764-B92D-80975051C4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BBF0610-0788-4C70-8368-05A3AD518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E4A1A-0B92-4A95-9D11-B07A6A3CD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84865F-0A55-40B9-BDA7-7DD0B142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0D3509-F25F-422F-A349-E26A1525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13442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Justificación de la Metodología</a:t>
            </a:r>
          </a:p>
        </p:txBody>
      </p:sp>
      <p:sp>
        <p:nvSpPr>
          <p:cNvPr id="12" name="Rectángulo: esquinas redondeadas 3">
            <a:extLst>
              <a:ext uri="{FF2B5EF4-FFF2-40B4-BE49-F238E27FC236}">
                <a16:creationId xmlns:a16="http://schemas.microsoft.com/office/drawing/2014/main" id="{4B5B8B0A-9475-4018-9976-6D6053C87284}"/>
              </a:ext>
            </a:extLst>
          </p:cNvPr>
          <p:cNvSpPr/>
          <p:nvPr userDrawn="1"/>
        </p:nvSpPr>
        <p:spPr>
          <a:xfrm>
            <a:off x="4896849" y="981307"/>
            <a:ext cx="2903625" cy="584775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2000" b="1" dirty="0">
                <a:solidFill>
                  <a:srgbClr val="FFFFFF"/>
                </a:solidFill>
              </a:rPr>
              <a:t>Condición a Mejorar</a:t>
            </a:r>
            <a:endParaRPr lang="es-MX" sz="2000" b="1" dirty="0">
              <a:solidFill>
                <a:srgbClr val="FFFFFF"/>
              </a:solidFill>
            </a:endParaRPr>
          </a:p>
        </p:txBody>
      </p:sp>
      <p:sp>
        <p:nvSpPr>
          <p:cNvPr id="13" name="Triángulo isósceles 12">
            <a:extLst>
              <a:ext uri="{FF2B5EF4-FFF2-40B4-BE49-F238E27FC236}">
                <a16:creationId xmlns:a16="http://schemas.microsoft.com/office/drawing/2014/main" id="{FCA4F3BA-AFA4-4AC7-B6E3-8E3D7CB11AD8}"/>
              </a:ext>
            </a:extLst>
          </p:cNvPr>
          <p:cNvSpPr/>
          <p:nvPr userDrawn="1"/>
        </p:nvSpPr>
        <p:spPr>
          <a:xfrm>
            <a:off x="5409423" y="1982978"/>
            <a:ext cx="1888846" cy="97381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1300" b="1" dirty="0">
                <a:solidFill>
                  <a:srgbClr val="FFFFFF"/>
                </a:solidFill>
              </a:rPr>
              <a:t>¿Conoce la Causa Raíz?</a:t>
            </a:r>
          </a:p>
          <a:p>
            <a:pPr algn="ctr"/>
            <a:endParaRPr lang="es-MX" sz="1300" b="1" dirty="0">
              <a:solidFill>
                <a:srgbClr val="FFFFFF"/>
              </a:solidFill>
            </a:endParaRPr>
          </a:p>
        </p:txBody>
      </p: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3C2F9905-6DF0-45F1-AF7F-4E6CDC8E5052}"/>
              </a:ext>
            </a:extLst>
          </p:cNvPr>
          <p:cNvSpPr/>
          <p:nvPr userDrawn="1"/>
        </p:nvSpPr>
        <p:spPr>
          <a:xfrm>
            <a:off x="3004886" y="3488636"/>
            <a:ext cx="1888846" cy="980178"/>
          </a:xfrm>
          <a:prstGeom prst="triangle">
            <a:avLst/>
          </a:prstGeom>
          <a:solidFill>
            <a:schemeClr val="accent1">
              <a:lumMod val="50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1300" b="1" dirty="0">
                <a:solidFill>
                  <a:srgbClr val="FFFFFF"/>
                </a:solidFill>
              </a:rPr>
              <a:t>¿Conoce la Solución?</a:t>
            </a:r>
          </a:p>
          <a:p>
            <a:pPr algn="ctr"/>
            <a:endParaRPr lang="es-MX" sz="1300" b="1" dirty="0">
              <a:solidFill>
                <a:srgbClr val="FFFFFF"/>
              </a:solidFill>
            </a:endParaRPr>
          </a:p>
        </p:txBody>
      </p:sp>
      <p:cxnSp>
        <p:nvCxnSpPr>
          <p:cNvPr id="15" name="Conector: angular 2">
            <a:extLst>
              <a:ext uri="{FF2B5EF4-FFF2-40B4-BE49-F238E27FC236}">
                <a16:creationId xmlns:a16="http://schemas.microsoft.com/office/drawing/2014/main" id="{43F6567A-6CA4-45CC-A68E-8F5C32AAC8D6}"/>
              </a:ext>
            </a:extLst>
          </p:cNvPr>
          <p:cNvCxnSpPr>
            <a:cxnSpLocks/>
            <a:stCxn id="12" idx="2"/>
            <a:endCxn id="13" idx="0"/>
          </p:cNvCxnSpPr>
          <p:nvPr userDrawn="1"/>
        </p:nvCxnSpPr>
        <p:spPr>
          <a:xfrm rot="16200000" flipH="1">
            <a:off x="6142806" y="1771938"/>
            <a:ext cx="416896" cy="5184"/>
          </a:xfrm>
          <a:prstGeom prst="bentConnector3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ector: angular 22">
            <a:extLst>
              <a:ext uri="{FF2B5EF4-FFF2-40B4-BE49-F238E27FC236}">
                <a16:creationId xmlns:a16="http://schemas.microsoft.com/office/drawing/2014/main" id="{B570F952-6ECA-4DAC-B05D-1BC0CCC4BCE6}"/>
              </a:ext>
            </a:extLst>
          </p:cNvPr>
          <p:cNvCxnSpPr>
            <a:cxnSpLocks/>
            <a:stCxn id="24" idx="4"/>
          </p:cNvCxnSpPr>
          <p:nvPr userDrawn="1"/>
        </p:nvCxnSpPr>
        <p:spPr>
          <a:xfrm rot="16200000" flipH="1">
            <a:off x="9276361" y="4667603"/>
            <a:ext cx="542705" cy="26139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ector: angular 25">
            <a:extLst>
              <a:ext uri="{FF2B5EF4-FFF2-40B4-BE49-F238E27FC236}">
                <a16:creationId xmlns:a16="http://schemas.microsoft.com/office/drawing/2014/main" id="{8AE4FCC8-322A-43AD-B90B-8F1206304CFE}"/>
              </a:ext>
            </a:extLst>
          </p:cNvPr>
          <p:cNvCxnSpPr>
            <a:cxnSpLocks/>
            <a:stCxn id="13" idx="2"/>
            <a:endCxn id="14" idx="0"/>
          </p:cNvCxnSpPr>
          <p:nvPr userDrawn="1"/>
        </p:nvCxnSpPr>
        <p:spPr>
          <a:xfrm rot="5400000">
            <a:off x="4413443" y="2492656"/>
            <a:ext cx="531846" cy="146011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: angular 32">
            <a:extLst>
              <a:ext uri="{FF2B5EF4-FFF2-40B4-BE49-F238E27FC236}">
                <a16:creationId xmlns:a16="http://schemas.microsoft.com/office/drawing/2014/main" id="{34E40726-1379-4391-8E2A-EE936CE5FCF6}"/>
              </a:ext>
            </a:extLst>
          </p:cNvPr>
          <p:cNvCxnSpPr>
            <a:cxnSpLocks/>
            <a:stCxn id="14" idx="2"/>
          </p:cNvCxnSpPr>
          <p:nvPr userDrawn="1"/>
        </p:nvCxnSpPr>
        <p:spPr>
          <a:xfrm rot="5400000">
            <a:off x="2563591" y="4630253"/>
            <a:ext cx="602735" cy="279856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ector: angular 35">
            <a:extLst>
              <a:ext uri="{FF2B5EF4-FFF2-40B4-BE49-F238E27FC236}">
                <a16:creationId xmlns:a16="http://schemas.microsoft.com/office/drawing/2014/main" id="{749CA7FA-76CB-43D8-B1CC-CA15CF8C25D0}"/>
              </a:ext>
            </a:extLst>
          </p:cNvPr>
          <p:cNvCxnSpPr>
            <a:cxnSpLocks/>
            <a:stCxn id="14" idx="4"/>
          </p:cNvCxnSpPr>
          <p:nvPr userDrawn="1"/>
        </p:nvCxnSpPr>
        <p:spPr>
          <a:xfrm rot="16200000" flipH="1">
            <a:off x="5247307" y="4115239"/>
            <a:ext cx="600839" cy="1307988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30CC0F4-396C-405B-A9F8-0BF92A98DA6D}"/>
              </a:ext>
            </a:extLst>
          </p:cNvPr>
          <p:cNvSpPr txBox="1"/>
          <p:nvPr userDrawn="1"/>
        </p:nvSpPr>
        <p:spPr>
          <a:xfrm>
            <a:off x="5403568" y="2950095"/>
            <a:ext cx="437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</a:t>
            </a:r>
            <a:endParaRPr lang="es-MX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3413B87-756D-4155-BCF7-C921C98DED30}"/>
              </a:ext>
            </a:extLst>
          </p:cNvPr>
          <p:cNvSpPr txBox="1"/>
          <p:nvPr userDrawn="1"/>
        </p:nvSpPr>
        <p:spPr>
          <a:xfrm>
            <a:off x="2986733" y="4470263"/>
            <a:ext cx="437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</a:t>
            </a:r>
            <a:endParaRPr lang="es-MX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FC9016B-ACBD-44C0-B9C2-01E6B1D65EC0}"/>
              </a:ext>
            </a:extLst>
          </p:cNvPr>
          <p:cNvSpPr txBox="1"/>
          <p:nvPr userDrawn="1"/>
        </p:nvSpPr>
        <p:spPr>
          <a:xfrm>
            <a:off x="4856796" y="4442310"/>
            <a:ext cx="54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  <a:endParaRPr lang="es-MX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33C57FB-1F7C-4520-96C2-E3F1B25A943D}"/>
              </a:ext>
            </a:extLst>
          </p:cNvPr>
          <p:cNvSpPr txBox="1"/>
          <p:nvPr userDrawn="1"/>
        </p:nvSpPr>
        <p:spPr>
          <a:xfrm>
            <a:off x="7254784" y="2874071"/>
            <a:ext cx="54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  <a:endParaRPr lang="es-MX" dirty="0"/>
          </a:p>
        </p:txBody>
      </p: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75A8F7B9-347B-4E40-9246-F9D80493EA2B}"/>
              </a:ext>
            </a:extLst>
          </p:cNvPr>
          <p:cNvSpPr/>
          <p:nvPr userDrawn="1"/>
        </p:nvSpPr>
        <p:spPr>
          <a:xfrm>
            <a:off x="7528170" y="3457136"/>
            <a:ext cx="1888846" cy="106981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 w="28575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s-ES" sz="1300" b="1" dirty="0">
                <a:solidFill>
                  <a:srgbClr val="FFFFFF"/>
                </a:solidFill>
              </a:rPr>
              <a:t>¿Tiene Datos o los puede Generar?</a:t>
            </a:r>
          </a:p>
          <a:p>
            <a:pPr algn="ctr"/>
            <a:endParaRPr lang="es-MX" sz="1300" b="1" dirty="0">
              <a:solidFill>
                <a:srgbClr val="FFFFFF"/>
              </a:solidFill>
            </a:endParaRPr>
          </a:p>
        </p:txBody>
      </p:sp>
      <p:cxnSp>
        <p:nvCxnSpPr>
          <p:cNvPr id="25" name="Conector: angular 52">
            <a:extLst>
              <a:ext uri="{FF2B5EF4-FFF2-40B4-BE49-F238E27FC236}">
                <a16:creationId xmlns:a16="http://schemas.microsoft.com/office/drawing/2014/main" id="{B3D30CFB-9C31-4494-8E3F-C8E9BB4DBDB7}"/>
              </a:ext>
            </a:extLst>
          </p:cNvPr>
          <p:cNvCxnSpPr>
            <a:cxnSpLocks/>
            <a:stCxn id="24" idx="2"/>
          </p:cNvCxnSpPr>
          <p:nvPr userDrawn="1"/>
        </p:nvCxnSpPr>
        <p:spPr>
          <a:xfrm rot="5400000">
            <a:off x="6593593" y="4135075"/>
            <a:ext cx="542705" cy="13264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42A2EA2-8873-4FD7-B109-5B6D603DDCE9}"/>
              </a:ext>
            </a:extLst>
          </p:cNvPr>
          <p:cNvSpPr txBox="1"/>
          <p:nvPr userDrawn="1"/>
        </p:nvSpPr>
        <p:spPr>
          <a:xfrm>
            <a:off x="7501957" y="4510019"/>
            <a:ext cx="54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  <a:endParaRPr lang="es-MX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E9FCABE-BB95-4D83-BEE9-865D83264C32}"/>
              </a:ext>
            </a:extLst>
          </p:cNvPr>
          <p:cNvSpPr txBox="1"/>
          <p:nvPr userDrawn="1"/>
        </p:nvSpPr>
        <p:spPr>
          <a:xfrm>
            <a:off x="9402948" y="4468814"/>
            <a:ext cx="437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</a:t>
            </a:r>
            <a:endParaRPr lang="es-MX" dirty="0"/>
          </a:p>
        </p:txBody>
      </p:sp>
      <p:cxnSp>
        <p:nvCxnSpPr>
          <p:cNvPr id="28" name="Conector: angular 57">
            <a:extLst>
              <a:ext uri="{FF2B5EF4-FFF2-40B4-BE49-F238E27FC236}">
                <a16:creationId xmlns:a16="http://schemas.microsoft.com/office/drawing/2014/main" id="{A6AE2ECC-4C95-49E4-9EB1-09AF1A41E7F5}"/>
              </a:ext>
            </a:extLst>
          </p:cNvPr>
          <p:cNvCxnSpPr>
            <a:cxnSpLocks/>
            <a:stCxn id="13" idx="4"/>
            <a:endCxn id="24" idx="0"/>
          </p:cNvCxnSpPr>
          <p:nvPr userDrawn="1"/>
        </p:nvCxnSpPr>
        <p:spPr>
          <a:xfrm rot="16200000" flipH="1">
            <a:off x="7635258" y="2619801"/>
            <a:ext cx="500346" cy="117432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E2EA3A4-DD56-406F-8079-F35FBA761254}"/>
              </a:ext>
            </a:extLst>
          </p:cNvPr>
          <p:cNvSpPr txBox="1"/>
          <p:nvPr userDrawn="1"/>
        </p:nvSpPr>
        <p:spPr>
          <a:xfrm>
            <a:off x="4818725" y="5967394"/>
            <a:ext cx="2479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Usar: ER-FO-MJ-GR-14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A7F7F720-5A84-40D2-95EA-8093D7EB6F7A}"/>
              </a:ext>
            </a:extLst>
          </p:cNvPr>
          <p:cNvSpPr txBox="1"/>
          <p:nvPr userDrawn="1"/>
        </p:nvSpPr>
        <p:spPr>
          <a:xfrm>
            <a:off x="1216335" y="5947514"/>
            <a:ext cx="242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Usar: </a:t>
            </a:r>
            <a:r>
              <a:rPr lang="es-MX" sz="1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ER-FO-MJ-GR-09</a:t>
            </a:r>
            <a:endParaRPr lang="es-MX" b="1" dirty="0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00BE989-341C-49F2-9C2C-E3E845B90493}"/>
              </a:ext>
            </a:extLst>
          </p:cNvPr>
          <p:cNvSpPr txBox="1"/>
          <p:nvPr userDrawn="1"/>
        </p:nvSpPr>
        <p:spPr>
          <a:xfrm>
            <a:off x="8232611" y="5949425"/>
            <a:ext cx="2479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Usar: ER-FO-MJ-GR-10</a:t>
            </a:r>
            <a:endParaRPr lang="es-MX" b="1" dirty="0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BD8B21B-BB11-4FD3-86B7-5488BB2C1F9E}"/>
              </a:ext>
            </a:extLst>
          </p:cNvPr>
          <p:cNvSpPr txBox="1"/>
          <p:nvPr userDrawn="1"/>
        </p:nvSpPr>
        <p:spPr>
          <a:xfrm>
            <a:off x="110591" y="6488668"/>
            <a:ext cx="670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Instrucciones: Elimine las Palomitas          Según sea su respuesta</a:t>
            </a:r>
            <a:endParaRPr lang="es-MX" b="1" dirty="0"/>
          </a:p>
        </p:txBody>
      </p:sp>
      <p:pic>
        <p:nvPicPr>
          <p:cNvPr id="33" name="Picture 16" descr="Marca de verificación - Iconos gratis de señales">
            <a:extLst>
              <a:ext uri="{FF2B5EF4-FFF2-40B4-BE49-F238E27FC236}">
                <a16:creationId xmlns:a16="http://schemas.microsoft.com/office/drawing/2014/main" id="{CA2C7973-6777-4488-9728-8E7054BFDC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alphaModFix amt="7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08272" y="6547312"/>
            <a:ext cx="261907" cy="25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Delay 51">
            <a:extLst>
              <a:ext uri="{FF2B5EF4-FFF2-40B4-BE49-F238E27FC236}">
                <a16:creationId xmlns:a16="http://schemas.microsoft.com/office/drawing/2014/main" id="{0EA9E677-FD02-A7A0-6E66-08B96375E9C8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C9AD1579-636A-4C03-C3EB-F60300FAA01D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36" name="Imagen 35" descr="Logotipo&#10;&#10;Descripción generada automáticamente">
            <a:extLst>
              <a:ext uri="{FF2B5EF4-FFF2-40B4-BE49-F238E27FC236}">
                <a16:creationId xmlns:a16="http://schemas.microsoft.com/office/drawing/2014/main" id="{D790EF36-515D-9C86-80B6-A4AA067C39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37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47225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14995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Contexto</a:t>
            </a:r>
          </a:p>
        </p:txBody>
      </p:sp>
      <p:sp>
        <p:nvSpPr>
          <p:cNvPr id="12" name="Delay 51">
            <a:extLst>
              <a:ext uri="{FF2B5EF4-FFF2-40B4-BE49-F238E27FC236}">
                <a16:creationId xmlns:a16="http://schemas.microsoft.com/office/drawing/2014/main" id="{47192E28-3D9E-B4B0-70A5-F55C9380C181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1241C1-449D-7B00-D08E-7B75D0CD810A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BA064B34-4006-43BD-8E2F-2E804BF992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636370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Sustento de la Solución Planteada</a:t>
            </a:r>
          </a:p>
        </p:txBody>
      </p:sp>
      <p:sp>
        <p:nvSpPr>
          <p:cNvPr id="12" name="Delay 51">
            <a:extLst>
              <a:ext uri="{FF2B5EF4-FFF2-40B4-BE49-F238E27FC236}">
                <a16:creationId xmlns:a16="http://schemas.microsoft.com/office/drawing/2014/main" id="{D1D37C4A-2569-21C3-9788-7BCB4D639DF0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B7911FB-3117-61E1-3D7D-E5031FE7447E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5050099E-514E-DF35-8B23-A292B8DE98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15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373789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Alineación Estratégica</a:t>
            </a:r>
          </a:p>
        </p:txBody>
      </p:sp>
      <p:pic>
        <p:nvPicPr>
          <p:cNvPr id="12" name="Imagen 11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33242950-C2AE-8682-6201-89828C755D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74"/>
          <a:stretch/>
        </p:blipFill>
        <p:spPr>
          <a:xfrm>
            <a:off x="8245789" y="204507"/>
            <a:ext cx="1296513" cy="702791"/>
          </a:xfrm>
          <a:prstGeom prst="rect">
            <a:avLst/>
          </a:prstGeom>
        </p:spPr>
      </p:pic>
      <p:pic>
        <p:nvPicPr>
          <p:cNvPr id="13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55DFC7F9-AE02-DCB4-9E44-72D43163C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74"/>
          <a:stretch/>
        </p:blipFill>
        <p:spPr>
          <a:xfrm>
            <a:off x="8245789" y="204507"/>
            <a:ext cx="1296513" cy="702791"/>
          </a:xfrm>
          <a:prstGeom prst="rect">
            <a:avLst/>
          </a:prstGeom>
        </p:spPr>
      </p:pic>
      <p:sp>
        <p:nvSpPr>
          <p:cNvPr id="14" name="Delay 51">
            <a:extLst>
              <a:ext uri="{FF2B5EF4-FFF2-40B4-BE49-F238E27FC236}">
                <a16:creationId xmlns:a16="http://schemas.microsoft.com/office/drawing/2014/main" id="{A9941D75-4515-573D-90A8-7EDF3A706F5C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EAA86D1-0C3A-E604-9F11-58851E9DA2BC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6" name="Imagen 15" descr="Logotipo&#10;&#10;Descripción generada automáticamente">
            <a:extLst>
              <a:ext uri="{FF2B5EF4-FFF2-40B4-BE49-F238E27FC236}">
                <a16:creationId xmlns:a16="http://schemas.microsoft.com/office/drawing/2014/main" id="{86EC5844-BBFB-15B5-CF68-1CC7CC9AAB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17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1889369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lay 51">
            <a:extLst>
              <a:ext uri="{FF2B5EF4-FFF2-40B4-BE49-F238E27FC236}">
                <a16:creationId xmlns:a16="http://schemas.microsoft.com/office/drawing/2014/main" id="{F3D62E2E-EBF6-90F3-C4B4-EA63752EA249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FE99252-17A9-BBA9-52A5-AC617E031EBD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5101BFD8-BA45-29CE-EA23-6ABD5C07A5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8E3936C-1644-C21D-48CD-4B68D09BE320}"/>
              </a:ext>
            </a:extLst>
          </p:cNvPr>
          <p:cNvSpPr/>
          <p:nvPr userDrawn="1"/>
        </p:nvSpPr>
        <p:spPr>
          <a:xfrm>
            <a:off x="0" y="2062631"/>
            <a:ext cx="12192000" cy="325286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6000" b="1" dirty="0"/>
              <a:t>Do</a:t>
            </a:r>
          </a:p>
        </p:txBody>
      </p:sp>
      <p:pic>
        <p:nvPicPr>
          <p:cNvPr id="10" name="Imagen 9" descr="Un grupo de personas en frente de un local comercial&#10;&#10;Descripción generada automáticamente con confianza media">
            <a:extLst>
              <a:ext uri="{FF2B5EF4-FFF2-40B4-BE49-F238E27FC236}">
                <a16:creationId xmlns:a16="http://schemas.microsoft.com/office/drawing/2014/main" id="{32710E0D-18E7-0310-E8F4-434DD5993C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3208" y="2062631"/>
            <a:ext cx="4362860" cy="3272146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62D9BF9C-13AD-99B7-0398-AD34E73018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51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254" t="34987" r="18214" b="5"/>
          <a:stretch/>
        </p:blipFill>
        <p:spPr>
          <a:xfrm>
            <a:off x="-3814" y="2090213"/>
            <a:ext cx="2442040" cy="2532184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92E3C485-09D3-D561-4442-6342B8C3D8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245" b="42975"/>
          <a:stretch/>
        </p:blipFill>
        <p:spPr>
          <a:xfrm>
            <a:off x="3548357" y="3100087"/>
            <a:ext cx="5384628" cy="2221180"/>
          </a:xfrm>
          <a:prstGeom prst="rect">
            <a:avLst/>
          </a:prstGeom>
        </p:spPr>
      </p:pic>
      <p:pic>
        <p:nvPicPr>
          <p:cNvPr id="13" name="Imagen 12" descr="Logotipo&#10;&#10;Descripción generada automáticamente">
            <a:extLst>
              <a:ext uri="{FF2B5EF4-FFF2-40B4-BE49-F238E27FC236}">
                <a16:creationId xmlns:a16="http://schemas.microsoft.com/office/drawing/2014/main" id="{6C86AB73-EE79-1F1C-1E0E-CEAAF089B0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" t="2" r="50" b="34"/>
          <a:stretch/>
        </p:blipFill>
        <p:spPr>
          <a:xfrm>
            <a:off x="10403404" y="3698704"/>
            <a:ext cx="1069461" cy="103108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7BE8E735-CE75-0F26-0864-BE764ABED299}"/>
              </a:ext>
            </a:extLst>
          </p:cNvPr>
          <p:cNvGrpSpPr/>
          <p:nvPr userDrawn="1"/>
        </p:nvGrpSpPr>
        <p:grpSpPr>
          <a:xfrm>
            <a:off x="1253865" y="3126086"/>
            <a:ext cx="1778493" cy="869138"/>
            <a:chOff x="4849536" y="2225754"/>
            <a:chExt cx="2883402" cy="1492804"/>
          </a:xfrm>
        </p:grpSpPr>
        <p:sp>
          <p:nvSpPr>
            <p:cNvPr id="15" name="42 Elipse">
              <a:extLst>
                <a:ext uri="{FF2B5EF4-FFF2-40B4-BE49-F238E27FC236}">
                  <a16:creationId xmlns:a16="http://schemas.microsoft.com/office/drawing/2014/main" id="{08782F79-B36E-E84A-36DA-14FD38EC5110}"/>
                </a:ext>
              </a:extLst>
            </p:cNvPr>
            <p:cNvSpPr/>
            <p:nvPr/>
          </p:nvSpPr>
          <p:spPr>
            <a:xfrm>
              <a:off x="4849536" y="2890558"/>
              <a:ext cx="864000" cy="8280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ES" sz="2400" b="1" dirty="0">
                  <a:solidFill>
                    <a:srgbClr val="FFFFFF"/>
                  </a:solidFill>
                </a:rPr>
                <a:t>D</a:t>
              </a:r>
              <a:endParaRPr lang="es-MX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16" name="42 Elipse">
              <a:extLst>
                <a:ext uri="{FF2B5EF4-FFF2-40B4-BE49-F238E27FC236}">
                  <a16:creationId xmlns:a16="http://schemas.microsoft.com/office/drawing/2014/main" id="{F6B7EC5C-D819-A4FE-AC7D-A68FD6089D81}"/>
                </a:ext>
              </a:extLst>
            </p:cNvPr>
            <p:cNvSpPr/>
            <p:nvPr/>
          </p:nvSpPr>
          <p:spPr>
            <a:xfrm>
              <a:off x="5859237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C</a:t>
              </a:r>
            </a:p>
          </p:txBody>
        </p:sp>
        <p:sp>
          <p:nvSpPr>
            <p:cNvPr id="17" name="42 Elipse">
              <a:extLst>
                <a:ext uri="{FF2B5EF4-FFF2-40B4-BE49-F238E27FC236}">
                  <a16:creationId xmlns:a16="http://schemas.microsoft.com/office/drawing/2014/main" id="{25F617DF-4F9C-9953-F577-D085D1DB649B}"/>
                </a:ext>
              </a:extLst>
            </p:cNvPr>
            <p:cNvSpPr/>
            <p:nvPr/>
          </p:nvSpPr>
          <p:spPr>
            <a:xfrm>
              <a:off x="6868938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A</a:t>
              </a:r>
            </a:p>
          </p:txBody>
        </p:sp>
        <p:pic>
          <p:nvPicPr>
            <p:cNvPr id="18" name="Imagen 2">
              <a:extLst>
                <a:ext uri="{FF2B5EF4-FFF2-40B4-BE49-F238E27FC236}">
                  <a16:creationId xmlns:a16="http://schemas.microsoft.com/office/drawing/2014/main" id="{F3686293-772F-2692-47F4-A784E4F23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16529" y="2272787"/>
              <a:ext cx="502576" cy="542984"/>
            </a:xfrm>
            <a:prstGeom prst="rect">
              <a:avLst/>
            </a:prstGeom>
          </p:spPr>
        </p:pic>
        <p:pic>
          <p:nvPicPr>
            <p:cNvPr id="19" name="Imagen 3">
              <a:extLst>
                <a:ext uri="{FF2B5EF4-FFF2-40B4-BE49-F238E27FC236}">
                  <a16:creationId xmlns:a16="http://schemas.microsoft.com/office/drawing/2014/main" id="{60FB0AA2-CFA9-D4A8-8AA7-3CECEFDC5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3" y="2225754"/>
              <a:ext cx="299200" cy="638295"/>
            </a:xfrm>
            <a:prstGeom prst="rect">
              <a:avLst/>
            </a:prstGeom>
          </p:spPr>
        </p:pic>
        <p:pic>
          <p:nvPicPr>
            <p:cNvPr id="20" name="Imagen 13">
              <a:extLst>
                <a:ext uri="{FF2B5EF4-FFF2-40B4-BE49-F238E27FC236}">
                  <a16:creationId xmlns:a16="http://schemas.microsoft.com/office/drawing/2014/main" id="{F48AF8A3-5676-7326-1AC0-964AFCEA7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83919" y="2266991"/>
              <a:ext cx="434038" cy="586468"/>
            </a:xfrm>
            <a:prstGeom prst="rect">
              <a:avLst/>
            </a:prstGeom>
          </p:spPr>
        </p:pic>
      </p:grpSp>
      <p:sp>
        <p:nvSpPr>
          <p:cNvPr id="21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213909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">
            <a:extLst>
              <a:ext uri="{FF2B5EF4-FFF2-40B4-BE49-F238E27FC236}">
                <a16:creationId xmlns:a16="http://schemas.microsoft.com/office/drawing/2014/main" id="{F4B7E5FD-DA3E-4503-A1EE-1B23DADE86B8}"/>
              </a:ext>
            </a:extLst>
          </p:cNvPr>
          <p:cNvSpPr/>
          <p:nvPr userDrawn="1"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0A862732-7935-4F5F-AAE7-6D5E3541B47C}"/>
              </a:ext>
            </a:extLst>
          </p:cNvPr>
          <p:cNvSpPr/>
          <p:nvPr userDrawn="1"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8" name="Oval 11">
            <a:extLst>
              <a:ext uri="{FF2B5EF4-FFF2-40B4-BE49-F238E27FC236}">
                <a16:creationId xmlns:a16="http://schemas.microsoft.com/office/drawing/2014/main" id="{7B01CAE7-911E-4F4D-9AB3-9894422F4B4A}"/>
              </a:ext>
            </a:extLst>
          </p:cNvPr>
          <p:cNvSpPr/>
          <p:nvPr userDrawn="1"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12">
            <a:extLst>
              <a:ext uri="{FF2B5EF4-FFF2-40B4-BE49-F238E27FC236}">
                <a16:creationId xmlns:a16="http://schemas.microsoft.com/office/drawing/2014/main" id="{DF084834-D64B-45F9-8391-81AB4EF2C133}"/>
              </a:ext>
            </a:extLst>
          </p:cNvPr>
          <p:cNvSpPr/>
          <p:nvPr userDrawn="1"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2">
            <a:extLst>
              <a:ext uri="{FF2B5EF4-FFF2-40B4-BE49-F238E27FC236}">
                <a16:creationId xmlns:a16="http://schemas.microsoft.com/office/drawing/2014/main" id="{2BA1BB44-ECCE-4D57-A42E-526BA373DEF3}"/>
              </a:ext>
            </a:extLst>
          </p:cNvPr>
          <p:cNvSpPr/>
          <p:nvPr userDrawn="1"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52B61E-800E-422E-AEA3-317ED618C4C6}"/>
              </a:ext>
            </a:extLst>
          </p:cNvPr>
          <p:cNvSpPr txBox="1"/>
          <p:nvPr userDrawn="1"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Ejecución de Actividades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3A6E542-2047-FF93-1417-CA9382B084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7207" y="50063"/>
            <a:ext cx="1944793" cy="1310754"/>
          </a:xfrm>
          <a:prstGeom prst="rect">
            <a:avLst/>
          </a:prstGeom>
        </p:spPr>
      </p:pic>
      <p:sp>
        <p:nvSpPr>
          <p:cNvPr id="13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130054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lay 51">
            <a:extLst>
              <a:ext uri="{FF2B5EF4-FFF2-40B4-BE49-F238E27FC236}">
                <a16:creationId xmlns:a16="http://schemas.microsoft.com/office/drawing/2014/main" id="{F3D62E2E-EBF6-90F3-C4B4-EA63752EA249}"/>
              </a:ext>
            </a:extLst>
          </p:cNvPr>
          <p:cNvSpPr/>
          <p:nvPr userDrawn="1"/>
        </p:nvSpPr>
        <p:spPr>
          <a:xfrm flipH="1">
            <a:off x="8004175" y="6070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FE99252-17A9-BBA9-52A5-AC617E031EBD}"/>
              </a:ext>
            </a:extLst>
          </p:cNvPr>
          <p:cNvSpPr txBox="1"/>
          <p:nvPr userDrawn="1"/>
        </p:nvSpPr>
        <p:spPr>
          <a:xfrm>
            <a:off x="9035865" y="423273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5101BFD8-BA45-29CE-EA23-6ABD5C07A5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162370"/>
            <a:ext cx="1451505" cy="86647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8E3936C-1644-C21D-48CD-4B68D09BE320}"/>
              </a:ext>
            </a:extLst>
          </p:cNvPr>
          <p:cNvSpPr/>
          <p:nvPr userDrawn="1"/>
        </p:nvSpPr>
        <p:spPr>
          <a:xfrm>
            <a:off x="0" y="2062631"/>
            <a:ext cx="12192000" cy="325286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6000" b="1" dirty="0"/>
              <a:t>Check</a:t>
            </a:r>
          </a:p>
        </p:txBody>
      </p:sp>
      <p:pic>
        <p:nvPicPr>
          <p:cNvPr id="10" name="Imagen 9" descr="Un grupo de personas frente a una televisión encendida&#10;&#10;Descripción generada automáticamente">
            <a:extLst>
              <a:ext uri="{FF2B5EF4-FFF2-40B4-BE49-F238E27FC236}">
                <a16:creationId xmlns:a16="http://schemas.microsoft.com/office/drawing/2014/main" id="{12490092-6E83-5B5D-0BA7-369860A7EF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8883" y="2062631"/>
            <a:ext cx="4337153" cy="3252865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F7580303-CAB6-2F42-EF6F-A2EA42D68C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245" b="42975"/>
          <a:stretch/>
        </p:blipFill>
        <p:spPr>
          <a:xfrm>
            <a:off x="3548357" y="3100087"/>
            <a:ext cx="5384628" cy="2221180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D321BF1F-9211-470C-DA4E-381C9D6E5D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duotone>
              <a:prstClr val="black"/>
              <a:schemeClr val="accent4">
                <a:tint val="45000"/>
                <a:satMod val="400000"/>
              </a:schemeClr>
            </a:duotone>
            <a:alphaModFix amt="5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0" t="2" r="220" b="320"/>
          <a:stretch/>
        </p:blipFill>
        <p:spPr>
          <a:xfrm>
            <a:off x="8465209" y="2911960"/>
            <a:ext cx="799717" cy="771017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687D3385-B8B8-F760-A6D1-F13482432489}"/>
              </a:ext>
            </a:extLst>
          </p:cNvPr>
          <p:cNvGrpSpPr/>
          <p:nvPr userDrawn="1"/>
        </p:nvGrpSpPr>
        <p:grpSpPr>
          <a:xfrm>
            <a:off x="2268706" y="3112019"/>
            <a:ext cx="1778493" cy="869138"/>
            <a:chOff x="4849536" y="2225754"/>
            <a:chExt cx="2883402" cy="1492804"/>
          </a:xfrm>
        </p:grpSpPr>
        <p:sp>
          <p:nvSpPr>
            <p:cNvPr id="14" name="42 Elipse">
              <a:extLst>
                <a:ext uri="{FF2B5EF4-FFF2-40B4-BE49-F238E27FC236}">
                  <a16:creationId xmlns:a16="http://schemas.microsoft.com/office/drawing/2014/main" id="{B01E2A65-D93E-9C44-6028-137E4FC8D3D3}"/>
                </a:ext>
              </a:extLst>
            </p:cNvPr>
            <p:cNvSpPr/>
            <p:nvPr/>
          </p:nvSpPr>
          <p:spPr>
            <a:xfrm>
              <a:off x="4849536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ES" sz="2400" b="1" dirty="0">
                  <a:solidFill>
                    <a:srgbClr val="FFFFFF"/>
                  </a:solidFill>
                </a:rPr>
                <a:t>D</a:t>
              </a:r>
              <a:endParaRPr lang="es-MX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15" name="42 Elipse">
              <a:extLst>
                <a:ext uri="{FF2B5EF4-FFF2-40B4-BE49-F238E27FC236}">
                  <a16:creationId xmlns:a16="http://schemas.microsoft.com/office/drawing/2014/main" id="{DA5E637E-619C-3C72-F360-0723FE192DCC}"/>
                </a:ext>
              </a:extLst>
            </p:cNvPr>
            <p:cNvSpPr/>
            <p:nvPr/>
          </p:nvSpPr>
          <p:spPr>
            <a:xfrm>
              <a:off x="5859237" y="2890558"/>
              <a:ext cx="864000" cy="8280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C</a:t>
              </a:r>
            </a:p>
          </p:txBody>
        </p:sp>
        <p:sp>
          <p:nvSpPr>
            <p:cNvPr id="16" name="42 Elipse">
              <a:extLst>
                <a:ext uri="{FF2B5EF4-FFF2-40B4-BE49-F238E27FC236}">
                  <a16:creationId xmlns:a16="http://schemas.microsoft.com/office/drawing/2014/main" id="{F3794DF2-BFE5-BE2E-6706-F03101E09AEC}"/>
                </a:ext>
              </a:extLst>
            </p:cNvPr>
            <p:cNvSpPr/>
            <p:nvPr/>
          </p:nvSpPr>
          <p:spPr>
            <a:xfrm>
              <a:off x="6868938" y="2890558"/>
              <a:ext cx="864000" cy="828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28575"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s-MX" sz="2400" b="1" dirty="0">
                  <a:solidFill>
                    <a:srgbClr val="FFFFFF"/>
                  </a:solidFill>
                </a:rPr>
                <a:t>A</a:t>
              </a:r>
            </a:p>
          </p:txBody>
        </p:sp>
        <p:pic>
          <p:nvPicPr>
            <p:cNvPr id="17" name="Imagen 2">
              <a:extLst>
                <a:ext uri="{FF2B5EF4-FFF2-40B4-BE49-F238E27FC236}">
                  <a16:creationId xmlns:a16="http://schemas.microsoft.com/office/drawing/2014/main" id="{A0137B5A-6E7D-9451-69CB-BBE9D7A4B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16529" y="2272787"/>
              <a:ext cx="502576" cy="542984"/>
            </a:xfrm>
            <a:prstGeom prst="rect">
              <a:avLst/>
            </a:prstGeom>
          </p:spPr>
        </p:pic>
        <p:pic>
          <p:nvPicPr>
            <p:cNvPr id="18" name="Imagen 3">
              <a:extLst>
                <a:ext uri="{FF2B5EF4-FFF2-40B4-BE49-F238E27FC236}">
                  <a16:creationId xmlns:a16="http://schemas.microsoft.com/office/drawing/2014/main" id="{7645AFB1-F0D2-19A0-B8B7-4FF2B7E57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3" y="2225754"/>
              <a:ext cx="299200" cy="638295"/>
            </a:xfrm>
            <a:prstGeom prst="rect">
              <a:avLst/>
            </a:prstGeom>
          </p:spPr>
        </p:pic>
        <p:pic>
          <p:nvPicPr>
            <p:cNvPr id="19" name="Imagen 13">
              <a:extLst>
                <a:ext uri="{FF2B5EF4-FFF2-40B4-BE49-F238E27FC236}">
                  <a16:creationId xmlns:a16="http://schemas.microsoft.com/office/drawing/2014/main" id="{E2B442BE-785D-24EA-140A-3890D5C3A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83919" y="2266991"/>
              <a:ext cx="434038" cy="586468"/>
            </a:xfrm>
            <a:prstGeom prst="rect">
              <a:avLst/>
            </a:prstGeom>
          </p:spPr>
        </p:pic>
      </p:grpSp>
      <p:pic>
        <p:nvPicPr>
          <p:cNvPr id="20" name="Imagen 19" descr="Logotipo&#10;&#10;Descripción generada automáticamente">
            <a:extLst>
              <a:ext uri="{FF2B5EF4-FFF2-40B4-BE49-F238E27FC236}">
                <a16:creationId xmlns:a16="http://schemas.microsoft.com/office/drawing/2014/main" id="{E0B64090-0D15-4B09-4D0A-2E0EDEFF28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51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254" t="34987" r="18214" b="5"/>
          <a:stretch/>
        </p:blipFill>
        <p:spPr>
          <a:xfrm>
            <a:off x="16179" y="2056860"/>
            <a:ext cx="2442040" cy="2532184"/>
          </a:xfrm>
          <a:prstGeom prst="rect">
            <a:avLst/>
          </a:prstGeom>
        </p:spPr>
      </p:pic>
      <p:sp>
        <p:nvSpPr>
          <p:cNvPr id="21" name="6 Rectángulo">
            <a:extLst>
              <a:ext uri="{FF2B5EF4-FFF2-40B4-BE49-F238E27FC236}">
                <a16:creationId xmlns:a16="http://schemas.microsoft.com/office/drawing/2014/main" id="{929104D3-AF1B-462B-B201-D1890F19F2D3}"/>
              </a:ext>
            </a:extLst>
          </p:cNvPr>
          <p:cNvSpPr/>
          <p:nvPr userDrawn="1"/>
        </p:nvSpPr>
        <p:spPr>
          <a:xfrm>
            <a:off x="8885896" y="6538912"/>
            <a:ext cx="291581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>
                <a:solidFill>
                  <a:schemeClr val="bg1">
                    <a:lumMod val="50000"/>
                  </a:schemeClr>
                </a:solidFill>
              </a:rPr>
              <a:t>REV: 02  SEP’12 2023 ER-FO-MJ-GR-09</a:t>
            </a:r>
          </a:p>
        </p:txBody>
      </p:sp>
    </p:spTree>
    <p:extLst>
      <p:ext uri="{BB962C8B-B14F-4D97-AF65-F5344CB8AC3E}">
        <p14:creationId xmlns:p14="http://schemas.microsoft.com/office/powerpoint/2010/main" val="296301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16A7C8B-39F1-4A98-91FE-E67744261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94CA29-65EB-4C1B-A8A8-9F80DD4C2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90ADCE-23D7-4DC2-B4B2-246B10F3F4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05B84-63F1-48B0-A4E6-4E66C4C26307}" type="datetimeFigureOut">
              <a:rPr lang="es-MX" smtClean="0"/>
              <a:t>19/07/2024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19FAC9-32A5-46E0-925A-E94F5BEC7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FF682C-EFAA-4D04-A34B-595157E24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408BD-833F-472D-AFDA-C42D44835A70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86307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50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51" r:id="rId20"/>
    <p:sldLayoutId id="2147483652" r:id="rId21"/>
    <p:sldLayoutId id="2147483653" r:id="rId22"/>
    <p:sldLayoutId id="2147483654" r:id="rId23"/>
    <p:sldLayoutId id="2147483655" r:id="rId24"/>
    <p:sldLayoutId id="2147483656" r:id="rId25"/>
    <p:sldLayoutId id="2147483657" r:id="rId26"/>
    <p:sldLayoutId id="2147483658" r:id="rId27"/>
    <p:sldLayoutId id="2147483659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Relationship Id="rId6" Type="http://schemas.microsoft.com/office/2007/relationships/hdphoto" Target="../media/hdphoto3.wdp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4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atvasoft.com/outsourcing/2024/04/java-vs-php.html" TargetMode="External"/><Relationship Id="rId3" Type="http://schemas.openxmlformats.org/officeDocument/2006/relationships/image" Target="../media/image44.png"/><Relationship Id="rId7" Type="http://schemas.openxmlformats.org/officeDocument/2006/relationships/hyperlink" Target="https://scand.com/company/blog/php-vs-java-difference-comparison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programadorfreelancemadrid.com/blog/php-vs-java-optar-por-el-mejor-para-el-desarrollo-web/" TargetMode="External"/><Relationship Id="rId5" Type="http://schemas.openxmlformats.org/officeDocument/2006/relationships/hyperlink" Target="https://hostadvice.com/blog/web-hosting/php/php-vs-java/" TargetMode="External"/><Relationship Id="rId4" Type="http://schemas.openxmlformats.org/officeDocument/2006/relationships/hyperlink" Target="https://www.bigscal.com/blogs/website-development/php-vs-jav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Vista de un área de ciudad&#10;&#10;Descripción generada automáticamente">
            <a:extLst>
              <a:ext uri="{FF2B5EF4-FFF2-40B4-BE49-F238E27FC236}">
                <a16:creationId xmlns:a16="http://schemas.microsoft.com/office/drawing/2014/main" id="{F5E47ABD-A7B8-7EFF-46E2-6A7E31CD8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64" name="Forma libre: forma 2063">
            <a:extLst>
              <a:ext uri="{FF2B5EF4-FFF2-40B4-BE49-F238E27FC236}">
                <a16:creationId xmlns:a16="http://schemas.microsoft.com/office/drawing/2014/main" id="{C1E7CE1B-06FC-CFCB-025F-98EEDA996D73}"/>
              </a:ext>
            </a:extLst>
          </p:cNvPr>
          <p:cNvSpPr/>
          <p:nvPr/>
        </p:nvSpPr>
        <p:spPr>
          <a:xfrm rot="10800000">
            <a:off x="5518484" y="-31716"/>
            <a:ext cx="6673515" cy="4468431"/>
          </a:xfrm>
          <a:custGeom>
            <a:avLst/>
            <a:gdLst>
              <a:gd name="connsiteX0" fmla="*/ 0 w 5057235"/>
              <a:gd name="connsiteY0" fmla="*/ 0 h 3201595"/>
              <a:gd name="connsiteX1" fmla="*/ 25816 w 5057235"/>
              <a:gd name="connsiteY1" fmla="*/ 0 h 3201595"/>
              <a:gd name="connsiteX2" fmla="*/ 5057235 w 5057235"/>
              <a:gd name="connsiteY2" fmla="*/ 3201595 h 3201595"/>
              <a:gd name="connsiteX3" fmla="*/ 0 w 5057235"/>
              <a:gd name="connsiteY3" fmla="*/ 3201595 h 3201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7235" h="3201595">
                <a:moveTo>
                  <a:pt x="0" y="0"/>
                </a:moveTo>
                <a:lnTo>
                  <a:pt x="25816" y="0"/>
                </a:lnTo>
                <a:lnTo>
                  <a:pt x="5057235" y="3201595"/>
                </a:lnTo>
                <a:lnTo>
                  <a:pt x="0" y="3201595"/>
                </a:lnTo>
                <a:close/>
              </a:path>
            </a:pathLst>
          </a:custGeom>
          <a:solidFill>
            <a:srgbClr val="00B050">
              <a:alpha val="72000"/>
            </a:srgb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065" name="Forma libre: forma 2064">
            <a:extLst>
              <a:ext uri="{FF2B5EF4-FFF2-40B4-BE49-F238E27FC236}">
                <a16:creationId xmlns:a16="http://schemas.microsoft.com/office/drawing/2014/main" id="{AFE756BE-CD09-4872-5443-D6796CB44847}"/>
              </a:ext>
            </a:extLst>
          </p:cNvPr>
          <p:cNvSpPr/>
          <p:nvPr/>
        </p:nvSpPr>
        <p:spPr>
          <a:xfrm rot="10800000">
            <a:off x="6689133" y="-31717"/>
            <a:ext cx="5502866" cy="3688121"/>
          </a:xfrm>
          <a:custGeom>
            <a:avLst/>
            <a:gdLst>
              <a:gd name="connsiteX0" fmla="*/ 0 w 5057235"/>
              <a:gd name="connsiteY0" fmla="*/ 0 h 3201595"/>
              <a:gd name="connsiteX1" fmla="*/ 25816 w 5057235"/>
              <a:gd name="connsiteY1" fmla="*/ 0 h 3201595"/>
              <a:gd name="connsiteX2" fmla="*/ 5057235 w 5057235"/>
              <a:gd name="connsiteY2" fmla="*/ 3201595 h 3201595"/>
              <a:gd name="connsiteX3" fmla="*/ 0 w 5057235"/>
              <a:gd name="connsiteY3" fmla="*/ 3201595 h 3201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7235" h="3201595">
                <a:moveTo>
                  <a:pt x="0" y="0"/>
                </a:moveTo>
                <a:lnTo>
                  <a:pt x="25816" y="0"/>
                </a:lnTo>
                <a:lnTo>
                  <a:pt x="5057235" y="3201595"/>
                </a:lnTo>
                <a:lnTo>
                  <a:pt x="0" y="3201595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Forma libre: forma 2">
            <a:extLst>
              <a:ext uri="{FF2B5EF4-FFF2-40B4-BE49-F238E27FC236}">
                <a16:creationId xmlns:a16="http://schemas.microsoft.com/office/drawing/2014/main" id="{C1537CA9-5BAD-7B67-5E10-328CD367D53E}"/>
              </a:ext>
            </a:extLst>
          </p:cNvPr>
          <p:cNvSpPr/>
          <p:nvPr/>
        </p:nvSpPr>
        <p:spPr>
          <a:xfrm>
            <a:off x="0" y="2389569"/>
            <a:ext cx="6673515" cy="4468431"/>
          </a:xfrm>
          <a:custGeom>
            <a:avLst/>
            <a:gdLst>
              <a:gd name="connsiteX0" fmla="*/ 0 w 5057235"/>
              <a:gd name="connsiteY0" fmla="*/ 0 h 3201595"/>
              <a:gd name="connsiteX1" fmla="*/ 25816 w 5057235"/>
              <a:gd name="connsiteY1" fmla="*/ 0 h 3201595"/>
              <a:gd name="connsiteX2" fmla="*/ 5057235 w 5057235"/>
              <a:gd name="connsiteY2" fmla="*/ 3201595 h 3201595"/>
              <a:gd name="connsiteX3" fmla="*/ 0 w 5057235"/>
              <a:gd name="connsiteY3" fmla="*/ 3201595 h 3201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7235" h="3201595">
                <a:moveTo>
                  <a:pt x="0" y="0"/>
                </a:moveTo>
                <a:lnTo>
                  <a:pt x="25816" y="0"/>
                </a:lnTo>
                <a:lnTo>
                  <a:pt x="5057235" y="3201595"/>
                </a:lnTo>
                <a:lnTo>
                  <a:pt x="0" y="3201595"/>
                </a:lnTo>
                <a:close/>
              </a:path>
            </a:pathLst>
          </a:custGeom>
          <a:solidFill>
            <a:schemeClr val="accent2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20AC08FC-C6FD-C09C-C78F-207BA10B42E4}"/>
              </a:ext>
            </a:extLst>
          </p:cNvPr>
          <p:cNvSpPr/>
          <p:nvPr/>
        </p:nvSpPr>
        <p:spPr>
          <a:xfrm>
            <a:off x="0" y="3201595"/>
            <a:ext cx="5502866" cy="3688121"/>
          </a:xfrm>
          <a:custGeom>
            <a:avLst/>
            <a:gdLst>
              <a:gd name="connsiteX0" fmla="*/ 0 w 5057235"/>
              <a:gd name="connsiteY0" fmla="*/ 0 h 3201595"/>
              <a:gd name="connsiteX1" fmla="*/ 25816 w 5057235"/>
              <a:gd name="connsiteY1" fmla="*/ 0 h 3201595"/>
              <a:gd name="connsiteX2" fmla="*/ 5057235 w 5057235"/>
              <a:gd name="connsiteY2" fmla="*/ 3201595 h 3201595"/>
              <a:gd name="connsiteX3" fmla="*/ 0 w 5057235"/>
              <a:gd name="connsiteY3" fmla="*/ 3201595 h 3201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7235" h="3201595">
                <a:moveTo>
                  <a:pt x="0" y="0"/>
                </a:moveTo>
                <a:lnTo>
                  <a:pt x="25816" y="0"/>
                </a:lnTo>
                <a:lnTo>
                  <a:pt x="5057235" y="3201595"/>
                </a:lnTo>
                <a:lnTo>
                  <a:pt x="0" y="3201595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D33CA0AC-27FC-907C-BC8A-253019156B9B}"/>
              </a:ext>
            </a:extLst>
          </p:cNvPr>
          <p:cNvSpPr txBox="1"/>
          <p:nvPr/>
        </p:nvSpPr>
        <p:spPr>
          <a:xfrm>
            <a:off x="129272" y="6150114"/>
            <a:ext cx="3659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Black" pitchFamily="34" charset="0"/>
                <a:cs typeface="Arial" pitchFamily="34" charset="0"/>
              </a:rPr>
              <a:t>DNC System</a:t>
            </a:r>
          </a:p>
        </p:txBody>
      </p:sp>
      <p:pic>
        <p:nvPicPr>
          <p:cNvPr id="6" name="Imagen 5" descr="Texto, Logotipo&#10;&#10;Descripción generada automáticamente">
            <a:extLst>
              <a:ext uri="{FF2B5EF4-FFF2-40B4-BE49-F238E27FC236}">
                <a16:creationId xmlns:a16="http://schemas.microsoft.com/office/drawing/2014/main" id="{15469EB7-FC50-D931-B896-7C176217073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8865" y="54187"/>
            <a:ext cx="1336024" cy="525617"/>
          </a:xfrm>
          <a:prstGeom prst="rect">
            <a:avLst/>
          </a:prstGeom>
        </p:spPr>
      </p:pic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DE7624FB-1816-A246-BFF0-3868A6120DB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06077" y="66407"/>
            <a:ext cx="1411734" cy="497899"/>
          </a:xfrm>
          <a:prstGeom prst="rect">
            <a:avLst/>
          </a:prstGeom>
        </p:spPr>
      </p:pic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D7D98F8E-63DE-34A0-B844-702E123C75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5888"/>
          <a:stretch/>
        </p:blipFill>
        <p:spPr>
          <a:xfrm>
            <a:off x="181970" y="260217"/>
            <a:ext cx="2136352" cy="1310185"/>
          </a:xfrm>
          <a:prstGeom prst="rect">
            <a:avLst/>
          </a:prstGeom>
        </p:spPr>
      </p:pic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6A6DB195-B3F4-F3A6-5A32-77A56A66244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888"/>
          <a:stretch/>
        </p:blipFill>
        <p:spPr>
          <a:xfrm>
            <a:off x="58056" y="4176949"/>
            <a:ext cx="1625601" cy="996951"/>
          </a:xfrm>
          <a:prstGeom prst="rect">
            <a:avLst/>
          </a:prstGeom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AEFAAAC1-5284-28F2-4052-741809E32A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53"/>
          <a:stretch/>
        </p:blipFill>
        <p:spPr>
          <a:xfrm>
            <a:off x="181970" y="5205616"/>
            <a:ext cx="1378857" cy="474128"/>
          </a:xfrm>
          <a:prstGeom prst="rect">
            <a:avLst/>
          </a:prstGeom>
        </p:spPr>
      </p:pic>
      <p:pic>
        <p:nvPicPr>
          <p:cNvPr id="11" name="Picture 2" descr="Search: grupo gonher Logo PNG Vectors Free Download">
            <a:extLst>
              <a:ext uri="{FF2B5EF4-FFF2-40B4-BE49-F238E27FC236}">
                <a16:creationId xmlns:a16="http://schemas.microsoft.com/office/drawing/2014/main" id="{DFA06111-8F72-0AC8-F51B-809903207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0556" y="37049"/>
            <a:ext cx="1065440" cy="52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274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462275" y="172654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Etapas del proyecto	</a:t>
            </a:r>
            <a:endParaRPr lang="es-MX" dirty="0"/>
          </a:p>
        </p:txBody>
      </p:sp>
      <p:pic>
        <p:nvPicPr>
          <p:cNvPr id="7" name="Imagen 6" descr="Interfaz de usuario gráfica, Aplicación&#10;&#10;Descripción generada automáticamente con confianza media">
            <a:extLst>
              <a:ext uri="{FF2B5EF4-FFF2-40B4-BE49-F238E27FC236}">
                <a16:creationId xmlns:a16="http://schemas.microsoft.com/office/drawing/2014/main" id="{E9F41842-6D3E-4ABB-BAEE-6C9D1F177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097" y="1232677"/>
            <a:ext cx="4208078" cy="540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48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Escala de tiempo&#10;&#10;Descripción generada automáticamente">
            <a:extLst>
              <a:ext uri="{FF2B5EF4-FFF2-40B4-BE49-F238E27FC236}">
                <a16:creationId xmlns:a16="http://schemas.microsoft.com/office/drawing/2014/main" id="{BF83D0DD-1F19-7174-DBD9-91C99068D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5"/>
          <a:stretch/>
        </p:blipFill>
        <p:spPr>
          <a:xfrm>
            <a:off x="180866" y="1052916"/>
            <a:ext cx="9613282" cy="5721194"/>
          </a:xfrm>
          <a:prstGeom prst="rect">
            <a:avLst/>
          </a:prstGeom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192637" y="218642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Tiempo de desarrollo PHP</a:t>
            </a:r>
            <a:endParaRPr lang="es-MX" dirty="0"/>
          </a:p>
        </p:txBody>
      </p:sp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C8F57975-AAED-D3A2-DB1E-B701E4C43E0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7" y="220732"/>
            <a:ext cx="1451505" cy="8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02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Interfaz de usuario gráfica, Escala de tiempo&#10;&#10;Descripción generada automáticamente">
            <a:extLst>
              <a:ext uri="{FF2B5EF4-FFF2-40B4-BE49-F238E27FC236}">
                <a16:creationId xmlns:a16="http://schemas.microsoft.com/office/drawing/2014/main" id="{71DA68AA-27E3-2AEF-7B4A-08D80A4351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2"/>
          <a:stretch/>
        </p:blipFill>
        <p:spPr>
          <a:xfrm>
            <a:off x="192637" y="859096"/>
            <a:ext cx="10647870" cy="5948460"/>
          </a:xfrm>
          <a:prstGeom prst="rect">
            <a:avLst/>
          </a:prstGeom>
        </p:spPr>
      </p:pic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192637" y="218642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Tiempo de desarrollo JAVA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764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462275" y="172654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Single </a:t>
            </a:r>
            <a:r>
              <a:rPr lang="es-ES" dirty="0" err="1"/>
              <a:t>Sing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	</a:t>
            </a:r>
            <a:endParaRPr lang="es-MX" dirty="0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6C163322-7E85-B518-ADB5-9E5B89DCB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57" t="4872" r="6655" b="5485"/>
          <a:stretch/>
        </p:blipFill>
        <p:spPr>
          <a:xfrm>
            <a:off x="5583934" y="2088115"/>
            <a:ext cx="6267450" cy="4029075"/>
          </a:xfrm>
          <a:prstGeom prst="rect">
            <a:avLst/>
          </a:prstGeom>
        </p:spPr>
      </p:pic>
      <p:pic>
        <p:nvPicPr>
          <p:cNvPr id="15" name="Imagen 14" descr="Diagrama&#10;&#10;Descripción generada automáticamente">
            <a:extLst>
              <a:ext uri="{FF2B5EF4-FFF2-40B4-BE49-F238E27FC236}">
                <a16:creationId xmlns:a16="http://schemas.microsoft.com/office/drawing/2014/main" id="{5A3C77DE-C0D7-68EE-060D-1FB8255F81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4" t="15823" r="28749" b="13902"/>
          <a:stretch/>
        </p:blipFill>
        <p:spPr>
          <a:xfrm>
            <a:off x="340616" y="1933575"/>
            <a:ext cx="4681291" cy="433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34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979511" y="255895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ES" dirty="0"/>
              <a:t>Conclusión	</a:t>
            </a:r>
            <a:endParaRPr lang="es-MX" dirty="0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D7FC9A-3427-3291-6845-366EAA2EA95E}"/>
              </a:ext>
            </a:extLst>
          </p:cNvPr>
          <p:cNvGrpSpPr/>
          <p:nvPr/>
        </p:nvGrpSpPr>
        <p:grpSpPr>
          <a:xfrm>
            <a:off x="1191014" y="2354085"/>
            <a:ext cx="7844851" cy="2149830"/>
            <a:chOff x="286176" y="1976915"/>
            <a:chExt cx="7844851" cy="2149830"/>
          </a:xfrm>
        </p:grpSpPr>
        <p:sp>
          <p:nvSpPr>
            <p:cNvPr id="16" name="Rectángulo: esquinas diagonales cortadas 15">
              <a:extLst>
                <a:ext uri="{FF2B5EF4-FFF2-40B4-BE49-F238E27FC236}">
                  <a16:creationId xmlns:a16="http://schemas.microsoft.com/office/drawing/2014/main" id="{5CEBC58A-BF0A-1F0C-49B5-CE89E90975C8}"/>
                </a:ext>
              </a:extLst>
            </p:cNvPr>
            <p:cNvSpPr/>
            <p:nvPr/>
          </p:nvSpPr>
          <p:spPr>
            <a:xfrm>
              <a:off x="355449" y="2078582"/>
              <a:ext cx="7775578" cy="2048163"/>
            </a:xfrm>
            <a:prstGeom prst="snip2DiagRect">
              <a:avLst>
                <a:gd name="adj1" fmla="val 0"/>
                <a:gd name="adj2" fmla="val 512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4" name="Rectángulo: esquinas diagonales cortadas 13">
              <a:extLst>
                <a:ext uri="{FF2B5EF4-FFF2-40B4-BE49-F238E27FC236}">
                  <a16:creationId xmlns:a16="http://schemas.microsoft.com/office/drawing/2014/main" id="{FD6FB5F4-9AAA-655D-11A1-C40A9C965298}"/>
                </a:ext>
              </a:extLst>
            </p:cNvPr>
            <p:cNvSpPr/>
            <p:nvPr/>
          </p:nvSpPr>
          <p:spPr>
            <a:xfrm>
              <a:off x="286176" y="1976915"/>
              <a:ext cx="7775578" cy="2048163"/>
            </a:xfrm>
            <a:prstGeom prst="snip2DiagRect">
              <a:avLst>
                <a:gd name="adj1" fmla="val 0"/>
                <a:gd name="adj2" fmla="val 5128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es-ES" sz="2400" dirty="0">
                  <a:solidFill>
                    <a:schemeClr val="bg1"/>
                  </a:solidFill>
                </a:rPr>
                <a:t>La elección de un lenguaje de programación para el desarrollo de un sistema dependerá de las necesidades específicas del proyecto, como la complejidad, la seguridad, el rendimiento, tiempo y presupuesto.</a:t>
              </a:r>
              <a:endParaRPr lang="es-MX" sz="2400" dirty="0">
                <a:solidFill>
                  <a:schemeClr val="bg1"/>
                </a:solidFill>
              </a:endParaRPr>
            </a:p>
            <a:p>
              <a:pPr algn="ctr"/>
              <a:endParaRPr lang="es-MX" dirty="0"/>
            </a:p>
          </p:txBody>
        </p:sp>
      </p:grpSp>
      <p:pic>
        <p:nvPicPr>
          <p:cNvPr id="3" name="Imagen 2" descr="Icono&#10;&#10;Descripción generada automáticamente">
            <a:extLst>
              <a:ext uri="{FF2B5EF4-FFF2-40B4-BE49-F238E27FC236}">
                <a16:creationId xmlns:a16="http://schemas.microsoft.com/office/drawing/2014/main" id="{1AF07E58-8DE1-71CD-A3F1-4133DD41A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319" y="3639923"/>
            <a:ext cx="1920240" cy="193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887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upo 1030">
            <a:extLst>
              <a:ext uri="{FF2B5EF4-FFF2-40B4-BE49-F238E27FC236}">
                <a16:creationId xmlns:a16="http://schemas.microsoft.com/office/drawing/2014/main" id="{2AD6B10A-AE02-823E-16A2-9D9003E6AFB2}"/>
              </a:ext>
            </a:extLst>
          </p:cNvPr>
          <p:cNvGrpSpPr/>
          <p:nvPr/>
        </p:nvGrpSpPr>
        <p:grpSpPr>
          <a:xfrm>
            <a:off x="10588700" y="52477"/>
            <a:ext cx="1619310" cy="1072989"/>
            <a:chOff x="10588700" y="52477"/>
            <a:chExt cx="1619310" cy="1072989"/>
          </a:xfrm>
        </p:grpSpPr>
        <p:pic>
          <p:nvPicPr>
            <p:cNvPr id="1033" name="Imagen 1032">
              <a:extLst>
                <a:ext uri="{FF2B5EF4-FFF2-40B4-BE49-F238E27FC236}">
                  <a16:creationId xmlns:a16="http://schemas.microsoft.com/office/drawing/2014/main" id="{7CDC6E76-86C3-AD39-7719-0509C70326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" r="62852"/>
            <a:stretch/>
          </p:blipFill>
          <p:spPr>
            <a:xfrm>
              <a:off x="10588700" y="52477"/>
              <a:ext cx="1619310" cy="1072989"/>
            </a:xfrm>
            <a:prstGeom prst="rect">
              <a:avLst/>
            </a:prstGeom>
          </p:spPr>
        </p:pic>
        <p:pic>
          <p:nvPicPr>
            <p:cNvPr id="1034" name="Imagen 1033" descr="Logotipo&#10;&#10;Descripción generada automáticamente">
              <a:extLst>
                <a:ext uri="{FF2B5EF4-FFF2-40B4-BE49-F238E27FC236}">
                  <a16:creationId xmlns:a16="http://schemas.microsoft.com/office/drawing/2014/main" id="{4BCBFB72-6687-63D0-C490-E53638CBE9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665031" y="295056"/>
              <a:ext cx="881036" cy="525936"/>
            </a:xfrm>
            <a:prstGeom prst="rect">
              <a:avLst/>
            </a:prstGeom>
          </p:spPr>
        </p:pic>
        <p:pic>
          <p:nvPicPr>
            <p:cNvPr id="1035" name="Picture 18" descr="Laurel Leaves Png Graphic Library - Free Download">
              <a:extLst>
                <a:ext uri="{FF2B5EF4-FFF2-40B4-BE49-F238E27FC236}">
                  <a16:creationId xmlns:a16="http://schemas.microsoft.com/office/drawing/2014/main" id="{A410B2ED-AC02-FAAA-8F36-71A353ED9E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75398" y="230105"/>
              <a:ext cx="881035" cy="8073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6" name="CuadroTexto 1035">
            <a:extLst>
              <a:ext uri="{FF2B5EF4-FFF2-40B4-BE49-F238E27FC236}">
                <a16:creationId xmlns:a16="http://schemas.microsoft.com/office/drawing/2014/main" id="{1C9EBCB8-2750-723B-B9BD-9822AC4CD516}"/>
              </a:ext>
            </a:extLst>
          </p:cNvPr>
          <p:cNvSpPr txBox="1"/>
          <p:nvPr/>
        </p:nvSpPr>
        <p:spPr>
          <a:xfrm>
            <a:off x="11485808" y="252034"/>
            <a:ext cx="71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bg1">
                    <a:lumMod val="85000"/>
                  </a:schemeClr>
                </a:solidFill>
              </a:rPr>
              <a:t>PREMIO</a:t>
            </a:r>
          </a:p>
          <a:p>
            <a:pPr algn="ctr"/>
            <a:r>
              <a:rPr lang="es-ES" sz="1200" b="1" dirty="0">
                <a:solidFill>
                  <a:schemeClr val="bg1">
                    <a:lumMod val="85000"/>
                  </a:schemeClr>
                </a:solidFill>
              </a:rPr>
              <a:t>OPEX</a:t>
            </a:r>
          </a:p>
          <a:p>
            <a:pPr algn="ctr"/>
            <a:r>
              <a:rPr lang="es-ES" sz="1200" b="1" dirty="0" err="1">
                <a:solidFill>
                  <a:schemeClr val="bg1">
                    <a:lumMod val="85000"/>
                  </a:schemeClr>
                </a:solidFill>
              </a:rPr>
              <a:t>EAD´s</a:t>
            </a:r>
            <a:endParaRPr lang="es-MX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050" name="Grupo 1049">
            <a:extLst>
              <a:ext uri="{FF2B5EF4-FFF2-40B4-BE49-F238E27FC236}">
                <a16:creationId xmlns:a16="http://schemas.microsoft.com/office/drawing/2014/main" id="{3682D676-090F-83A0-F212-A63CBCA3C726}"/>
              </a:ext>
            </a:extLst>
          </p:cNvPr>
          <p:cNvGrpSpPr/>
          <p:nvPr/>
        </p:nvGrpSpPr>
        <p:grpSpPr>
          <a:xfrm>
            <a:off x="652057" y="2732920"/>
            <a:ext cx="5230464" cy="1134205"/>
            <a:chOff x="652057" y="2653808"/>
            <a:chExt cx="5230464" cy="1134205"/>
          </a:xfrm>
        </p:grpSpPr>
        <p:sp>
          <p:nvSpPr>
            <p:cNvPr id="19" name="Rectangle 59">
              <a:extLst>
                <a:ext uri="{FF2B5EF4-FFF2-40B4-BE49-F238E27FC236}">
                  <a16:creationId xmlns:a16="http://schemas.microsoft.com/office/drawing/2014/main" id="{FB34C353-A8D7-0BD0-9A39-79DF55793FBF}"/>
                </a:ext>
              </a:extLst>
            </p:cNvPr>
            <p:cNvSpPr/>
            <p:nvPr/>
          </p:nvSpPr>
          <p:spPr>
            <a:xfrm>
              <a:off x="857064" y="2788199"/>
              <a:ext cx="5025457" cy="99981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" name="Rectangle 60">
              <a:extLst>
                <a:ext uri="{FF2B5EF4-FFF2-40B4-BE49-F238E27FC236}">
                  <a16:creationId xmlns:a16="http://schemas.microsoft.com/office/drawing/2014/main" id="{EEB5B096-C0FC-BA55-B1AE-32AA0AED2A01}"/>
                </a:ext>
              </a:extLst>
            </p:cNvPr>
            <p:cNvSpPr/>
            <p:nvPr/>
          </p:nvSpPr>
          <p:spPr>
            <a:xfrm>
              <a:off x="857064" y="2738825"/>
              <a:ext cx="5025457" cy="99981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1" name="Rectangle 35">
              <a:extLst>
                <a:ext uri="{FF2B5EF4-FFF2-40B4-BE49-F238E27FC236}">
                  <a16:creationId xmlns:a16="http://schemas.microsoft.com/office/drawing/2014/main" id="{17C8997B-322D-B708-C875-FAFF4B2DC138}"/>
                </a:ext>
              </a:extLst>
            </p:cNvPr>
            <p:cNvSpPr/>
            <p:nvPr/>
          </p:nvSpPr>
          <p:spPr>
            <a:xfrm>
              <a:off x="2295098" y="2738825"/>
              <a:ext cx="3587423" cy="999814"/>
            </a:xfrm>
            <a:custGeom>
              <a:avLst/>
              <a:gdLst>
                <a:gd name="connsiteX0" fmla="*/ 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0 w 4314825"/>
                <a:gd name="connsiteY4" fmla="*/ 0 h 2314575"/>
                <a:gd name="connsiteX0" fmla="*/ 148590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1485900 w 4314825"/>
                <a:gd name="connsiteY4" fmla="*/ 0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825" h="2314575">
                  <a:moveTo>
                    <a:pt x="1485900" y="0"/>
                  </a:moveTo>
                  <a:lnTo>
                    <a:pt x="4314825" y="0"/>
                  </a:lnTo>
                  <a:lnTo>
                    <a:pt x="4314825" y="2314575"/>
                  </a:lnTo>
                  <a:lnTo>
                    <a:pt x="0" y="2314575"/>
                  </a:lnTo>
                  <a:lnTo>
                    <a:pt x="148590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74" name="Freeform 1">
              <a:extLst>
                <a:ext uri="{FF2B5EF4-FFF2-40B4-BE49-F238E27FC236}">
                  <a16:creationId xmlns:a16="http://schemas.microsoft.com/office/drawing/2014/main" id="{2FF93239-831E-BBE7-B977-CE99256C9A71}"/>
                </a:ext>
              </a:extLst>
            </p:cNvPr>
            <p:cNvSpPr/>
            <p:nvPr/>
          </p:nvSpPr>
          <p:spPr>
            <a:xfrm>
              <a:off x="652057" y="2999937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algn="ctr" hangingPunct="0"/>
              <a:r>
                <a:rPr lang="en-US" sz="240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2</a:t>
              </a:r>
              <a:endPara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28" name="TextBox 75">
              <a:extLst>
                <a:ext uri="{FF2B5EF4-FFF2-40B4-BE49-F238E27FC236}">
                  <a16:creationId xmlns:a16="http://schemas.microsoft.com/office/drawing/2014/main" id="{A9B28418-D3A3-6C1F-2561-18FCE0C598C0}"/>
                </a:ext>
              </a:extLst>
            </p:cNvPr>
            <p:cNvSpPr txBox="1"/>
            <p:nvPr/>
          </p:nvSpPr>
          <p:spPr>
            <a:xfrm flipH="1">
              <a:off x="2898962" y="3376450"/>
              <a:ext cx="29771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Proceso</a:t>
              </a:r>
              <a:r>
                <a:rPr lang="en-US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 Actual y </a:t>
              </a:r>
              <a:r>
                <a:rPr lang="en-US" dirty="0" err="1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Deseado</a:t>
              </a:r>
              <a:endPara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endParaRPr>
            </a:p>
          </p:txBody>
        </p:sp>
        <p:pic>
          <p:nvPicPr>
            <p:cNvPr id="1040" name="Picture 18" descr="Icono de Laurel Detailed Rounded Color Omission">
              <a:extLst>
                <a:ext uri="{FF2B5EF4-FFF2-40B4-BE49-F238E27FC236}">
                  <a16:creationId xmlns:a16="http://schemas.microsoft.com/office/drawing/2014/main" id="{23F0D662-3321-DC3B-C22F-7370A0659E3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lum bright="70000" contrast="-70000"/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773" b="11379"/>
            <a:stretch/>
          </p:blipFill>
          <p:spPr bwMode="auto">
            <a:xfrm>
              <a:off x="2944439" y="2653808"/>
              <a:ext cx="722027" cy="107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9" name="Grupo 1048">
            <a:extLst>
              <a:ext uri="{FF2B5EF4-FFF2-40B4-BE49-F238E27FC236}">
                <a16:creationId xmlns:a16="http://schemas.microsoft.com/office/drawing/2014/main" id="{DA12036F-49F0-702E-3935-02BD89511216}"/>
              </a:ext>
            </a:extLst>
          </p:cNvPr>
          <p:cNvGrpSpPr/>
          <p:nvPr/>
        </p:nvGrpSpPr>
        <p:grpSpPr>
          <a:xfrm>
            <a:off x="652057" y="1342843"/>
            <a:ext cx="5230464" cy="1109092"/>
            <a:chOff x="714403" y="1342843"/>
            <a:chExt cx="5230464" cy="1109092"/>
          </a:xfrm>
        </p:grpSpPr>
        <p:sp>
          <p:nvSpPr>
            <p:cNvPr id="2096" name="Rectangle 59">
              <a:extLst>
                <a:ext uri="{FF2B5EF4-FFF2-40B4-BE49-F238E27FC236}">
                  <a16:creationId xmlns:a16="http://schemas.microsoft.com/office/drawing/2014/main" id="{F9D15FC3-34E2-3DF2-061F-BBE76D83E3A3}"/>
                </a:ext>
              </a:extLst>
            </p:cNvPr>
            <p:cNvSpPr/>
            <p:nvPr/>
          </p:nvSpPr>
          <p:spPr>
            <a:xfrm>
              <a:off x="919410" y="1452121"/>
              <a:ext cx="5025457" cy="99981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97" name="Rectangle 60">
              <a:extLst>
                <a:ext uri="{FF2B5EF4-FFF2-40B4-BE49-F238E27FC236}">
                  <a16:creationId xmlns:a16="http://schemas.microsoft.com/office/drawing/2014/main" id="{2DBB4B75-24B8-6A96-BC2B-B0BD0FB16A0B}"/>
                </a:ext>
              </a:extLst>
            </p:cNvPr>
            <p:cNvSpPr/>
            <p:nvPr/>
          </p:nvSpPr>
          <p:spPr>
            <a:xfrm>
              <a:off x="919410" y="1402747"/>
              <a:ext cx="5025457" cy="99981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98" name="Rectangle 35">
              <a:extLst>
                <a:ext uri="{FF2B5EF4-FFF2-40B4-BE49-F238E27FC236}">
                  <a16:creationId xmlns:a16="http://schemas.microsoft.com/office/drawing/2014/main" id="{E363C6AF-A017-36FC-7932-45AA8A87C6B1}"/>
                </a:ext>
              </a:extLst>
            </p:cNvPr>
            <p:cNvSpPr/>
            <p:nvPr/>
          </p:nvSpPr>
          <p:spPr>
            <a:xfrm>
              <a:off x="2357444" y="1402747"/>
              <a:ext cx="3587423" cy="999814"/>
            </a:xfrm>
            <a:custGeom>
              <a:avLst/>
              <a:gdLst>
                <a:gd name="connsiteX0" fmla="*/ 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0 w 4314825"/>
                <a:gd name="connsiteY4" fmla="*/ 0 h 2314575"/>
                <a:gd name="connsiteX0" fmla="*/ 148590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1485900 w 4314825"/>
                <a:gd name="connsiteY4" fmla="*/ 0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825" h="2314575">
                  <a:moveTo>
                    <a:pt x="1485900" y="0"/>
                  </a:moveTo>
                  <a:lnTo>
                    <a:pt x="4314825" y="0"/>
                  </a:lnTo>
                  <a:lnTo>
                    <a:pt x="4314825" y="2314575"/>
                  </a:lnTo>
                  <a:lnTo>
                    <a:pt x="0" y="2314575"/>
                  </a:lnTo>
                  <a:lnTo>
                    <a:pt x="148590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99" name="Freeform 1">
              <a:extLst>
                <a:ext uri="{FF2B5EF4-FFF2-40B4-BE49-F238E27FC236}">
                  <a16:creationId xmlns:a16="http://schemas.microsoft.com/office/drawing/2014/main" id="{E738C39E-BA99-D1F1-7DE7-BA3B1B20269A}"/>
                </a:ext>
              </a:extLst>
            </p:cNvPr>
            <p:cNvSpPr/>
            <p:nvPr/>
          </p:nvSpPr>
          <p:spPr>
            <a:xfrm>
              <a:off x="714403" y="1663859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400" u="none" strike="noStrike" kern="1200" dirty="0">
                  <a:ln>
                    <a:noFill/>
                  </a:ln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Arial Unicode MS" pitchFamily="2"/>
                </a:rPr>
                <a:t>1</a:t>
              </a:r>
            </a:p>
          </p:txBody>
        </p:sp>
        <p:sp>
          <p:nvSpPr>
            <p:cNvPr id="2101" name="TextBox 75">
              <a:extLst>
                <a:ext uri="{FF2B5EF4-FFF2-40B4-BE49-F238E27FC236}">
                  <a16:creationId xmlns:a16="http://schemas.microsoft.com/office/drawing/2014/main" id="{29BC42A4-4B5C-A465-132B-43FAB85680BB}"/>
                </a:ext>
              </a:extLst>
            </p:cNvPr>
            <p:cNvSpPr txBox="1"/>
            <p:nvPr/>
          </p:nvSpPr>
          <p:spPr>
            <a:xfrm flipH="1">
              <a:off x="2961308" y="2040372"/>
              <a:ext cx="29771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Contexto</a:t>
              </a:r>
              <a:endPara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endParaRPr>
            </a:p>
          </p:txBody>
        </p:sp>
        <p:pic>
          <p:nvPicPr>
            <p:cNvPr id="1041" name="Picture 18" descr="Icono de Laurel Detailed Rounded Color Omission">
              <a:extLst>
                <a:ext uri="{FF2B5EF4-FFF2-40B4-BE49-F238E27FC236}">
                  <a16:creationId xmlns:a16="http://schemas.microsoft.com/office/drawing/2014/main" id="{AC35657B-BD78-5DA3-ADC5-24D48069D0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lum bright="70000" contrast="-70000"/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773" b="11379"/>
            <a:stretch/>
          </p:blipFill>
          <p:spPr bwMode="auto">
            <a:xfrm>
              <a:off x="3046676" y="1342843"/>
              <a:ext cx="722027" cy="107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51" name="Grupo 1050">
            <a:extLst>
              <a:ext uri="{FF2B5EF4-FFF2-40B4-BE49-F238E27FC236}">
                <a16:creationId xmlns:a16="http://schemas.microsoft.com/office/drawing/2014/main" id="{B9218AFA-0C95-E2FE-FAD9-D5CFEEFE2F09}"/>
              </a:ext>
            </a:extLst>
          </p:cNvPr>
          <p:cNvGrpSpPr/>
          <p:nvPr/>
        </p:nvGrpSpPr>
        <p:grpSpPr>
          <a:xfrm>
            <a:off x="652057" y="4148110"/>
            <a:ext cx="5263308" cy="1075189"/>
            <a:chOff x="652057" y="4129846"/>
            <a:chExt cx="5263308" cy="1075189"/>
          </a:xfrm>
        </p:grpSpPr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44B59B8B-4DAE-99A2-F8DA-BF6EB796708C}"/>
                </a:ext>
              </a:extLst>
            </p:cNvPr>
            <p:cNvSpPr/>
            <p:nvPr/>
          </p:nvSpPr>
          <p:spPr>
            <a:xfrm>
              <a:off x="857064" y="4184402"/>
              <a:ext cx="5025457" cy="99981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6" name="Rectangle 67">
              <a:extLst>
                <a:ext uri="{FF2B5EF4-FFF2-40B4-BE49-F238E27FC236}">
                  <a16:creationId xmlns:a16="http://schemas.microsoft.com/office/drawing/2014/main" id="{0F7D1298-157D-CD55-9087-977BE81B658B}"/>
                </a:ext>
              </a:extLst>
            </p:cNvPr>
            <p:cNvSpPr/>
            <p:nvPr/>
          </p:nvSpPr>
          <p:spPr>
            <a:xfrm>
              <a:off x="857064" y="4135028"/>
              <a:ext cx="5025457" cy="99981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7" name="Rectangle 35">
              <a:extLst>
                <a:ext uri="{FF2B5EF4-FFF2-40B4-BE49-F238E27FC236}">
                  <a16:creationId xmlns:a16="http://schemas.microsoft.com/office/drawing/2014/main" id="{BE2AC1B8-3C9C-4840-8663-C6498BBEB0BB}"/>
                </a:ext>
              </a:extLst>
            </p:cNvPr>
            <p:cNvSpPr/>
            <p:nvPr/>
          </p:nvSpPr>
          <p:spPr>
            <a:xfrm>
              <a:off x="2295098" y="4135028"/>
              <a:ext cx="3587423" cy="999814"/>
            </a:xfrm>
            <a:custGeom>
              <a:avLst/>
              <a:gdLst>
                <a:gd name="connsiteX0" fmla="*/ 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0 w 4314825"/>
                <a:gd name="connsiteY4" fmla="*/ 0 h 2314575"/>
                <a:gd name="connsiteX0" fmla="*/ 148590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1485900 w 4314825"/>
                <a:gd name="connsiteY4" fmla="*/ 0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825" h="2314575">
                  <a:moveTo>
                    <a:pt x="1485900" y="0"/>
                  </a:moveTo>
                  <a:lnTo>
                    <a:pt x="4314825" y="0"/>
                  </a:lnTo>
                  <a:lnTo>
                    <a:pt x="4314825" y="2314575"/>
                  </a:lnTo>
                  <a:lnTo>
                    <a:pt x="0" y="2314575"/>
                  </a:lnTo>
                  <a:lnTo>
                    <a:pt x="148590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65" name="TextBox 75">
              <a:extLst>
                <a:ext uri="{FF2B5EF4-FFF2-40B4-BE49-F238E27FC236}">
                  <a16:creationId xmlns:a16="http://schemas.microsoft.com/office/drawing/2014/main" id="{1D04EAF4-E72B-D38A-4D3C-A15DF29B2F4D}"/>
                </a:ext>
              </a:extLst>
            </p:cNvPr>
            <p:cNvSpPr txBox="1"/>
            <p:nvPr/>
          </p:nvSpPr>
          <p:spPr>
            <a:xfrm flipH="1">
              <a:off x="1933281" y="4794544"/>
              <a:ext cx="3982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Información y Colaboradores</a:t>
              </a:r>
            </a:p>
          </p:txBody>
        </p:sp>
        <p:sp>
          <p:nvSpPr>
            <p:cNvPr id="2075" name="Freeform 1">
              <a:extLst>
                <a:ext uri="{FF2B5EF4-FFF2-40B4-BE49-F238E27FC236}">
                  <a16:creationId xmlns:a16="http://schemas.microsoft.com/office/drawing/2014/main" id="{3C6153E3-B220-B68D-4B66-C2298E500326}"/>
                </a:ext>
              </a:extLst>
            </p:cNvPr>
            <p:cNvSpPr/>
            <p:nvPr/>
          </p:nvSpPr>
          <p:spPr>
            <a:xfrm>
              <a:off x="652057" y="4422280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algn="ctr" hangingPunct="0"/>
              <a:r>
                <a:rPr lang="en-US" sz="240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3</a:t>
              </a:r>
              <a:endPara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pic>
          <p:nvPicPr>
            <p:cNvPr id="1042" name="Picture 18" descr="Icono de Laurel Detailed Rounded Color Omission">
              <a:extLst>
                <a:ext uri="{FF2B5EF4-FFF2-40B4-BE49-F238E27FC236}">
                  <a16:creationId xmlns:a16="http://schemas.microsoft.com/office/drawing/2014/main" id="{F3471228-C988-171E-A0F4-744FC58186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lum bright="70000" contrast="-70000"/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773" b="11379"/>
            <a:stretch/>
          </p:blipFill>
          <p:spPr bwMode="auto">
            <a:xfrm>
              <a:off x="3068260" y="4129846"/>
              <a:ext cx="722027" cy="107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52" name="Grupo 1051">
            <a:extLst>
              <a:ext uri="{FF2B5EF4-FFF2-40B4-BE49-F238E27FC236}">
                <a16:creationId xmlns:a16="http://schemas.microsoft.com/office/drawing/2014/main" id="{CD40542C-97D6-E6D6-F075-B98F47F5F5BC}"/>
              </a:ext>
            </a:extLst>
          </p:cNvPr>
          <p:cNvGrpSpPr/>
          <p:nvPr/>
        </p:nvGrpSpPr>
        <p:grpSpPr>
          <a:xfrm>
            <a:off x="652057" y="5504283"/>
            <a:ext cx="5245142" cy="1086874"/>
            <a:chOff x="652057" y="5504283"/>
            <a:chExt cx="5245142" cy="1086874"/>
          </a:xfrm>
        </p:grpSpPr>
        <p:sp>
          <p:nvSpPr>
            <p:cNvPr id="2078" name="Rectangle 96">
              <a:extLst>
                <a:ext uri="{FF2B5EF4-FFF2-40B4-BE49-F238E27FC236}">
                  <a16:creationId xmlns:a16="http://schemas.microsoft.com/office/drawing/2014/main" id="{6CFBAD78-794C-F2BB-BAFD-E18403037584}"/>
                </a:ext>
              </a:extLst>
            </p:cNvPr>
            <p:cNvSpPr/>
            <p:nvPr/>
          </p:nvSpPr>
          <p:spPr>
            <a:xfrm>
              <a:off x="857064" y="5553656"/>
              <a:ext cx="5025457" cy="99981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79" name="Rectangle 97">
              <a:extLst>
                <a:ext uri="{FF2B5EF4-FFF2-40B4-BE49-F238E27FC236}">
                  <a16:creationId xmlns:a16="http://schemas.microsoft.com/office/drawing/2014/main" id="{01DD3B55-1DA4-0ACF-6F29-5946A4CDFBC8}"/>
                </a:ext>
              </a:extLst>
            </p:cNvPr>
            <p:cNvSpPr/>
            <p:nvPr/>
          </p:nvSpPr>
          <p:spPr>
            <a:xfrm>
              <a:off x="857064" y="5504283"/>
              <a:ext cx="5025457" cy="99981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80" name="Rectangle 35">
              <a:extLst>
                <a:ext uri="{FF2B5EF4-FFF2-40B4-BE49-F238E27FC236}">
                  <a16:creationId xmlns:a16="http://schemas.microsoft.com/office/drawing/2014/main" id="{9A9576FB-5157-F773-143E-E7C3FFD49DBB}"/>
                </a:ext>
              </a:extLst>
            </p:cNvPr>
            <p:cNvSpPr/>
            <p:nvPr/>
          </p:nvSpPr>
          <p:spPr>
            <a:xfrm>
              <a:off x="2295098" y="5504283"/>
              <a:ext cx="3587423" cy="999814"/>
            </a:xfrm>
            <a:custGeom>
              <a:avLst/>
              <a:gdLst>
                <a:gd name="connsiteX0" fmla="*/ 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0 w 4314825"/>
                <a:gd name="connsiteY4" fmla="*/ 0 h 2314575"/>
                <a:gd name="connsiteX0" fmla="*/ 148590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1485900 w 4314825"/>
                <a:gd name="connsiteY4" fmla="*/ 0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825" h="2314575">
                  <a:moveTo>
                    <a:pt x="1485900" y="0"/>
                  </a:moveTo>
                  <a:lnTo>
                    <a:pt x="4314825" y="0"/>
                  </a:lnTo>
                  <a:lnTo>
                    <a:pt x="4314825" y="2314575"/>
                  </a:lnTo>
                  <a:lnTo>
                    <a:pt x="0" y="2314575"/>
                  </a:lnTo>
                  <a:lnTo>
                    <a:pt x="148590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088" name="Freeform 1">
              <a:extLst>
                <a:ext uri="{FF2B5EF4-FFF2-40B4-BE49-F238E27FC236}">
                  <a16:creationId xmlns:a16="http://schemas.microsoft.com/office/drawing/2014/main" id="{4A2F5199-CE39-A054-3A0F-54F9601C7092}"/>
                </a:ext>
              </a:extLst>
            </p:cNvPr>
            <p:cNvSpPr/>
            <p:nvPr/>
          </p:nvSpPr>
          <p:spPr>
            <a:xfrm>
              <a:off x="652057" y="5791534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algn="ctr" hangingPunct="0"/>
              <a:r>
                <a:rPr lang="en-US" sz="240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4</a:t>
              </a:r>
              <a:endPara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1030" name="TextBox 75">
              <a:extLst>
                <a:ext uri="{FF2B5EF4-FFF2-40B4-BE49-F238E27FC236}">
                  <a16:creationId xmlns:a16="http://schemas.microsoft.com/office/drawing/2014/main" id="{1C9862A1-93F4-39E5-862A-9CED9D327C80}"/>
                </a:ext>
              </a:extLst>
            </p:cNvPr>
            <p:cNvSpPr txBox="1"/>
            <p:nvPr/>
          </p:nvSpPr>
          <p:spPr>
            <a:xfrm flipH="1">
              <a:off x="2880796" y="6171258"/>
              <a:ext cx="3016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Arquitectura</a:t>
              </a:r>
              <a:r>
                <a:rPr lang="en-US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 y </a:t>
              </a:r>
              <a:r>
                <a:rPr lang="en-US" dirty="0" err="1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Lenguaje</a:t>
              </a:r>
              <a:endPara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endParaRPr>
            </a:p>
          </p:txBody>
        </p:sp>
        <p:pic>
          <p:nvPicPr>
            <p:cNvPr id="1043" name="Picture 18" descr="Icono de Laurel Detailed Rounded Color Omission">
              <a:extLst>
                <a:ext uri="{FF2B5EF4-FFF2-40B4-BE49-F238E27FC236}">
                  <a16:creationId xmlns:a16="http://schemas.microsoft.com/office/drawing/2014/main" id="{DF5CBCE3-248F-C665-2A6C-BDAAD6DDD0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lum bright="70000" contrast="-70000"/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773" b="11379"/>
            <a:stretch/>
          </p:blipFill>
          <p:spPr bwMode="auto">
            <a:xfrm>
              <a:off x="2964210" y="5515968"/>
              <a:ext cx="722027" cy="107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53" name="Grupo 1052">
            <a:extLst>
              <a:ext uri="{FF2B5EF4-FFF2-40B4-BE49-F238E27FC236}">
                <a16:creationId xmlns:a16="http://schemas.microsoft.com/office/drawing/2014/main" id="{6997D152-3E18-D633-F12F-6633A6C0029B}"/>
              </a:ext>
            </a:extLst>
          </p:cNvPr>
          <p:cNvGrpSpPr/>
          <p:nvPr/>
        </p:nvGrpSpPr>
        <p:grpSpPr>
          <a:xfrm>
            <a:off x="6246504" y="1337537"/>
            <a:ext cx="5230464" cy="1122665"/>
            <a:chOff x="6522495" y="1329270"/>
            <a:chExt cx="5230464" cy="1122665"/>
          </a:xfrm>
        </p:grpSpPr>
        <p:sp>
          <p:nvSpPr>
            <p:cNvPr id="2102" name="Rectangle 59">
              <a:extLst>
                <a:ext uri="{FF2B5EF4-FFF2-40B4-BE49-F238E27FC236}">
                  <a16:creationId xmlns:a16="http://schemas.microsoft.com/office/drawing/2014/main" id="{00E50D55-FA95-7D53-BE1E-76749E6A687B}"/>
                </a:ext>
              </a:extLst>
            </p:cNvPr>
            <p:cNvSpPr/>
            <p:nvPr/>
          </p:nvSpPr>
          <p:spPr>
            <a:xfrm>
              <a:off x="6727502" y="1452121"/>
              <a:ext cx="5025457" cy="99981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103" name="Rectangle 60">
              <a:extLst>
                <a:ext uri="{FF2B5EF4-FFF2-40B4-BE49-F238E27FC236}">
                  <a16:creationId xmlns:a16="http://schemas.microsoft.com/office/drawing/2014/main" id="{896ABEF1-B1E0-E04F-ACE6-F13847B40089}"/>
                </a:ext>
              </a:extLst>
            </p:cNvPr>
            <p:cNvSpPr/>
            <p:nvPr/>
          </p:nvSpPr>
          <p:spPr>
            <a:xfrm>
              <a:off x="6727502" y="1402747"/>
              <a:ext cx="5025457" cy="99981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104" name="Rectangle 35">
              <a:extLst>
                <a:ext uri="{FF2B5EF4-FFF2-40B4-BE49-F238E27FC236}">
                  <a16:creationId xmlns:a16="http://schemas.microsoft.com/office/drawing/2014/main" id="{B9EC1692-53F6-F6AC-CCFC-9468AEBD095C}"/>
                </a:ext>
              </a:extLst>
            </p:cNvPr>
            <p:cNvSpPr/>
            <p:nvPr/>
          </p:nvSpPr>
          <p:spPr>
            <a:xfrm>
              <a:off x="8165536" y="1402747"/>
              <a:ext cx="3587423" cy="999814"/>
            </a:xfrm>
            <a:custGeom>
              <a:avLst/>
              <a:gdLst>
                <a:gd name="connsiteX0" fmla="*/ 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0 w 4314825"/>
                <a:gd name="connsiteY4" fmla="*/ 0 h 2314575"/>
                <a:gd name="connsiteX0" fmla="*/ 1485900 w 4314825"/>
                <a:gd name="connsiteY0" fmla="*/ 0 h 2314575"/>
                <a:gd name="connsiteX1" fmla="*/ 4314825 w 4314825"/>
                <a:gd name="connsiteY1" fmla="*/ 0 h 2314575"/>
                <a:gd name="connsiteX2" fmla="*/ 4314825 w 4314825"/>
                <a:gd name="connsiteY2" fmla="*/ 2314575 h 2314575"/>
                <a:gd name="connsiteX3" fmla="*/ 0 w 4314825"/>
                <a:gd name="connsiteY3" fmla="*/ 2314575 h 2314575"/>
                <a:gd name="connsiteX4" fmla="*/ 1485900 w 4314825"/>
                <a:gd name="connsiteY4" fmla="*/ 0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825" h="2314575">
                  <a:moveTo>
                    <a:pt x="1485900" y="0"/>
                  </a:moveTo>
                  <a:lnTo>
                    <a:pt x="4314825" y="0"/>
                  </a:lnTo>
                  <a:lnTo>
                    <a:pt x="4314825" y="2314575"/>
                  </a:lnTo>
                  <a:lnTo>
                    <a:pt x="0" y="2314575"/>
                  </a:lnTo>
                  <a:lnTo>
                    <a:pt x="148590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2105" name="Freeform 1">
              <a:extLst>
                <a:ext uri="{FF2B5EF4-FFF2-40B4-BE49-F238E27FC236}">
                  <a16:creationId xmlns:a16="http://schemas.microsoft.com/office/drawing/2014/main" id="{9834E09F-BF31-77B3-48C0-C0D59D5C340B}"/>
                </a:ext>
              </a:extLst>
            </p:cNvPr>
            <p:cNvSpPr/>
            <p:nvPr/>
          </p:nvSpPr>
          <p:spPr>
            <a:xfrm>
              <a:off x="6522495" y="1663859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algn="ctr" hangingPunct="0"/>
              <a:r>
                <a:rPr lang="en-US" sz="24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5</a:t>
              </a:r>
            </a:p>
          </p:txBody>
        </p:sp>
        <p:sp>
          <p:nvSpPr>
            <p:cNvPr id="2107" name="TextBox 75">
              <a:extLst>
                <a:ext uri="{FF2B5EF4-FFF2-40B4-BE49-F238E27FC236}">
                  <a16:creationId xmlns:a16="http://schemas.microsoft.com/office/drawing/2014/main" id="{63ED8542-5B4D-92F7-04D8-1B672C4AEEFE}"/>
                </a:ext>
              </a:extLst>
            </p:cNvPr>
            <p:cNvSpPr txBox="1"/>
            <p:nvPr/>
          </p:nvSpPr>
          <p:spPr>
            <a:xfrm flipH="1">
              <a:off x="8769400" y="2040372"/>
              <a:ext cx="29771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Seguridad</a:t>
              </a:r>
            </a:p>
          </p:txBody>
        </p:sp>
        <p:pic>
          <p:nvPicPr>
            <p:cNvPr id="1044" name="Picture 18" descr="Icono de Laurel Detailed Rounded Color Omission">
              <a:extLst>
                <a:ext uri="{FF2B5EF4-FFF2-40B4-BE49-F238E27FC236}">
                  <a16:creationId xmlns:a16="http://schemas.microsoft.com/office/drawing/2014/main" id="{0D7DADFB-E595-7AC3-4380-BEE20D2052C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lum bright="70000" contrast="-70000"/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773" b="11379"/>
            <a:stretch/>
          </p:blipFill>
          <p:spPr bwMode="auto">
            <a:xfrm>
              <a:off x="8896345" y="1329270"/>
              <a:ext cx="722027" cy="107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Oval 2">
            <a:extLst>
              <a:ext uri="{FF2B5EF4-FFF2-40B4-BE49-F238E27FC236}">
                <a16:creationId xmlns:a16="http://schemas.microsoft.com/office/drawing/2014/main" id="{21AB6C8A-6B7B-50F5-750F-4FBF9428E733}"/>
              </a:ext>
            </a:extLst>
          </p:cNvPr>
          <p:cNvSpPr/>
          <p:nvPr/>
        </p:nvSpPr>
        <p:spPr>
          <a:xfrm>
            <a:off x="5116323" y="863412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6" name="Oval 9">
            <a:extLst>
              <a:ext uri="{FF2B5EF4-FFF2-40B4-BE49-F238E27FC236}">
                <a16:creationId xmlns:a16="http://schemas.microsoft.com/office/drawing/2014/main" id="{86ECC40F-15D0-C6DC-EB92-5CC0E155FD0F}"/>
              </a:ext>
            </a:extLst>
          </p:cNvPr>
          <p:cNvSpPr/>
          <p:nvPr/>
        </p:nvSpPr>
        <p:spPr>
          <a:xfrm>
            <a:off x="5338791" y="863412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FF5C53D6-2B11-E516-6C9C-9B8558D0A801}"/>
              </a:ext>
            </a:extLst>
          </p:cNvPr>
          <p:cNvSpPr/>
          <p:nvPr/>
        </p:nvSpPr>
        <p:spPr>
          <a:xfrm>
            <a:off x="5561259" y="863412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37BFAE42-8A8D-ADA0-8816-AAE364D61555}"/>
              </a:ext>
            </a:extLst>
          </p:cNvPr>
          <p:cNvSpPr/>
          <p:nvPr/>
        </p:nvSpPr>
        <p:spPr>
          <a:xfrm>
            <a:off x="5783727" y="863412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59F1835F-1367-6ED0-92BE-9ED8579B57F0}"/>
              </a:ext>
            </a:extLst>
          </p:cNvPr>
          <p:cNvSpPr/>
          <p:nvPr/>
        </p:nvSpPr>
        <p:spPr>
          <a:xfrm>
            <a:off x="6006194" y="863412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204A91E-4423-AFC3-9E85-7D2FA214614D}"/>
              </a:ext>
            </a:extLst>
          </p:cNvPr>
          <p:cNvSpPr txBox="1"/>
          <p:nvPr/>
        </p:nvSpPr>
        <p:spPr>
          <a:xfrm>
            <a:off x="1933281" y="222958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20780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elay 51">
            <a:extLst>
              <a:ext uri="{FF2B5EF4-FFF2-40B4-BE49-F238E27FC236}">
                <a16:creationId xmlns:a16="http://schemas.microsoft.com/office/drawing/2014/main" id="{5ED3170C-870B-6E74-F072-FC62ED09265C}"/>
              </a:ext>
            </a:extLst>
          </p:cNvPr>
          <p:cNvSpPr/>
          <p:nvPr/>
        </p:nvSpPr>
        <p:spPr>
          <a:xfrm flipH="1">
            <a:off x="8004175" y="10543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9" name="Imagen 8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7451AAE8-43B0-10CC-4F90-FF6B798EFD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5789" y="260779"/>
            <a:ext cx="1296513" cy="70279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E3F51D3E-0ADA-4C8C-DDEB-C913837A302A}"/>
              </a:ext>
            </a:extLst>
          </p:cNvPr>
          <p:cNvSpPr txBox="1"/>
          <p:nvPr/>
        </p:nvSpPr>
        <p:spPr>
          <a:xfrm>
            <a:off x="9542302" y="496139"/>
            <a:ext cx="2585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i="1" dirty="0"/>
              <a:t>“Generando Valor Sustentable”</a:t>
            </a:r>
          </a:p>
        </p:txBody>
      </p:sp>
      <p:sp>
        <p:nvSpPr>
          <p:cNvPr id="12" name="Delay 51">
            <a:extLst>
              <a:ext uri="{FF2B5EF4-FFF2-40B4-BE49-F238E27FC236}">
                <a16:creationId xmlns:a16="http://schemas.microsoft.com/office/drawing/2014/main" id="{7E9448DF-8822-C93A-07EB-30B03DD70CBE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D4192B3-F791-E111-A4E3-00722BCCF327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F67FED89-4888-C6E3-FA1B-A5F878A95A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0EDD1DB6-723A-B55E-FC82-E19AD4957968}"/>
              </a:ext>
            </a:extLst>
          </p:cNvPr>
          <p:cNvSpPr txBox="1"/>
          <p:nvPr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DNC Según la Fuente de Información</a:t>
            </a: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A1F525E7-F44C-E3E9-63E7-F3669850D95C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69AF6187-5B29-90DC-99C3-2CBCB23BCFF5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C351DA85-78E3-0EFC-E880-7298BAB088AB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1B598598-C686-0009-2A5D-C173DD1DC11E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8" name="Oval 12">
            <a:extLst>
              <a:ext uri="{FF2B5EF4-FFF2-40B4-BE49-F238E27FC236}">
                <a16:creationId xmlns:a16="http://schemas.microsoft.com/office/drawing/2014/main" id="{26C08F76-F28F-7626-C415-A7CF489972D5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9" name="Oval 2">
            <a:extLst>
              <a:ext uri="{FF2B5EF4-FFF2-40B4-BE49-F238E27FC236}">
                <a16:creationId xmlns:a16="http://schemas.microsoft.com/office/drawing/2014/main" id="{E5EBCEF1-4058-2D58-0A7F-6549FAF5230E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0" name="Oval 9">
            <a:extLst>
              <a:ext uri="{FF2B5EF4-FFF2-40B4-BE49-F238E27FC236}">
                <a16:creationId xmlns:a16="http://schemas.microsoft.com/office/drawing/2014/main" id="{B6DBC75E-5964-08A4-19EF-EB491855C230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C0367D95-50E0-A40D-F32C-FB53DCFEBA28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3" name="Oval 12">
            <a:extLst>
              <a:ext uri="{FF2B5EF4-FFF2-40B4-BE49-F238E27FC236}">
                <a16:creationId xmlns:a16="http://schemas.microsoft.com/office/drawing/2014/main" id="{23A0FDDC-791A-2CDA-A593-85F628976B92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4" name="Oval 12">
            <a:extLst>
              <a:ext uri="{FF2B5EF4-FFF2-40B4-BE49-F238E27FC236}">
                <a16:creationId xmlns:a16="http://schemas.microsoft.com/office/drawing/2014/main" id="{978169C2-0BCB-EE1A-3E0D-97E602CDE998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14DB086-563F-1C93-6F7D-DCB8592AC80D}"/>
              </a:ext>
            </a:extLst>
          </p:cNvPr>
          <p:cNvSpPr txBox="1"/>
          <p:nvPr/>
        </p:nvSpPr>
        <p:spPr>
          <a:xfrm>
            <a:off x="504158" y="1584249"/>
            <a:ext cx="559184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DNC Basada en el Desempeño:</a:t>
            </a:r>
            <a:r>
              <a:rPr lang="es-ES" dirty="0"/>
              <a:t> Se centra en el análisis del desempeño actual de los empleados para identificar brechas y áreas de mejora.</a:t>
            </a:r>
          </a:p>
          <a:p>
            <a:endParaRPr lang="es-ES" dirty="0"/>
          </a:p>
          <a:p>
            <a:r>
              <a:rPr lang="es-ES" b="1" dirty="0">
                <a:highlight>
                  <a:srgbClr val="FFFF00"/>
                </a:highlight>
              </a:rPr>
              <a:t>DNC Basada en las Competencias:</a:t>
            </a:r>
            <a:r>
              <a:rPr lang="es-ES" dirty="0">
                <a:highlight>
                  <a:srgbClr val="FFFF00"/>
                </a:highlight>
              </a:rPr>
              <a:t> Identifica las competencias requeridas para un puesto específico y evalúa las competencias actuales de los empleados para detectar brechas.</a:t>
            </a:r>
          </a:p>
          <a:p>
            <a:endParaRPr lang="es-ES" dirty="0"/>
          </a:p>
          <a:p>
            <a:r>
              <a:rPr lang="es-ES" b="1" dirty="0">
                <a:highlight>
                  <a:srgbClr val="FFFF00"/>
                </a:highlight>
              </a:rPr>
              <a:t>DNC Basada en el Contexto:</a:t>
            </a:r>
            <a:r>
              <a:rPr lang="es-ES" dirty="0">
                <a:highlight>
                  <a:srgbClr val="FFFF00"/>
                </a:highlight>
              </a:rPr>
              <a:t> Considera factores externos como cambios en la industria, nuevas regulaciones o tecnologías emergentes que pueden requerir nuevas habilidades o conocimientos.</a:t>
            </a:r>
          </a:p>
          <a:p>
            <a:endParaRPr lang="es-ES" dirty="0"/>
          </a:p>
          <a:p>
            <a:r>
              <a:rPr lang="es-ES" b="1" dirty="0"/>
              <a:t>DNC Basada en la Demanda: </a:t>
            </a:r>
            <a:r>
              <a:rPr lang="es-ES" dirty="0"/>
              <a:t>Identifica necesidades de capacitación basadas en las demandas y expectativas de los clientes o del mercado.</a:t>
            </a:r>
            <a:endParaRPr lang="es-MX" dirty="0"/>
          </a:p>
        </p:txBody>
      </p:sp>
      <p:pic>
        <p:nvPicPr>
          <p:cNvPr id="1026" name="Picture 2" descr="logotipo de aplicaciones móviles de Microsoft Excel 17396828 PNG">
            <a:extLst>
              <a:ext uri="{FF2B5EF4-FFF2-40B4-BE49-F238E27FC236}">
                <a16:creationId xmlns:a16="http://schemas.microsoft.com/office/drawing/2014/main" id="{A8A9CCD8-54F2-93D7-D9F9-C911E359B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022" y="1537815"/>
            <a:ext cx="4413534" cy="441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32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elay 51">
            <a:extLst>
              <a:ext uri="{FF2B5EF4-FFF2-40B4-BE49-F238E27FC236}">
                <a16:creationId xmlns:a16="http://schemas.microsoft.com/office/drawing/2014/main" id="{5ED3170C-870B-6E74-F072-FC62ED09265C}"/>
              </a:ext>
            </a:extLst>
          </p:cNvPr>
          <p:cNvSpPr/>
          <p:nvPr/>
        </p:nvSpPr>
        <p:spPr>
          <a:xfrm flipH="1">
            <a:off x="8004175" y="10543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9" name="Imagen 8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7451AAE8-43B0-10CC-4F90-FF6B798EFD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5789" y="260779"/>
            <a:ext cx="1296513" cy="70279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E3F51D3E-0ADA-4C8C-DDEB-C913837A302A}"/>
              </a:ext>
            </a:extLst>
          </p:cNvPr>
          <p:cNvSpPr txBox="1"/>
          <p:nvPr/>
        </p:nvSpPr>
        <p:spPr>
          <a:xfrm>
            <a:off x="9542302" y="496139"/>
            <a:ext cx="2585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i="1" dirty="0"/>
              <a:t>“Generando Valor Sustentable”</a:t>
            </a:r>
          </a:p>
        </p:txBody>
      </p:sp>
      <p:sp>
        <p:nvSpPr>
          <p:cNvPr id="12" name="Delay 51">
            <a:extLst>
              <a:ext uri="{FF2B5EF4-FFF2-40B4-BE49-F238E27FC236}">
                <a16:creationId xmlns:a16="http://schemas.microsoft.com/office/drawing/2014/main" id="{7E9448DF-8822-C93A-07EB-30B03DD70CBE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D4192B3-F791-E111-A4E3-00722BCCF327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F67FED89-4888-C6E3-FA1B-A5F878A95A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0EDD1DB6-723A-B55E-FC82-E19AD4957968}"/>
              </a:ext>
            </a:extLst>
          </p:cNvPr>
          <p:cNvSpPr txBox="1"/>
          <p:nvPr/>
        </p:nvSpPr>
        <p:spPr>
          <a:xfrm>
            <a:off x="304945" y="142149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DNC Modelo Comparativo: Competencias</a:t>
            </a: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A1F525E7-F44C-E3E9-63E7-F3669850D95C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69AF6187-5B29-90DC-99C3-2CBCB23BCFF5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C351DA85-78E3-0EFC-E880-7298BAB088AB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1B598598-C686-0009-2A5D-C173DD1DC11E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8" name="Oval 12">
            <a:extLst>
              <a:ext uri="{FF2B5EF4-FFF2-40B4-BE49-F238E27FC236}">
                <a16:creationId xmlns:a16="http://schemas.microsoft.com/office/drawing/2014/main" id="{26C08F76-F28F-7626-C415-A7CF489972D5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9" name="Oval 2">
            <a:extLst>
              <a:ext uri="{FF2B5EF4-FFF2-40B4-BE49-F238E27FC236}">
                <a16:creationId xmlns:a16="http://schemas.microsoft.com/office/drawing/2014/main" id="{E5EBCEF1-4058-2D58-0A7F-6549FAF5230E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0" name="Oval 9">
            <a:extLst>
              <a:ext uri="{FF2B5EF4-FFF2-40B4-BE49-F238E27FC236}">
                <a16:creationId xmlns:a16="http://schemas.microsoft.com/office/drawing/2014/main" id="{B6DBC75E-5964-08A4-19EF-EB491855C230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C0367D95-50E0-A40D-F32C-FB53DCFEBA28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3" name="Oval 12">
            <a:extLst>
              <a:ext uri="{FF2B5EF4-FFF2-40B4-BE49-F238E27FC236}">
                <a16:creationId xmlns:a16="http://schemas.microsoft.com/office/drawing/2014/main" id="{23A0FDDC-791A-2CDA-A593-85F628976B92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4" name="Oval 12">
            <a:extLst>
              <a:ext uri="{FF2B5EF4-FFF2-40B4-BE49-F238E27FC236}">
                <a16:creationId xmlns:a16="http://schemas.microsoft.com/office/drawing/2014/main" id="{978169C2-0BCB-EE1A-3E0D-97E602CDE998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7EBC3C1-82D2-7CDF-7048-5E1AD93ED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64" y="1249851"/>
            <a:ext cx="11991871" cy="5505165"/>
          </a:xfrm>
          <a:prstGeom prst="rect">
            <a:avLst/>
          </a:prstGeom>
        </p:spPr>
      </p:pic>
      <p:pic>
        <p:nvPicPr>
          <p:cNvPr id="2080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17FE438C-C27C-8564-9B48-5B82381ED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84211" y="2120557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CuadroTexto 1032">
            <a:extLst>
              <a:ext uri="{FF2B5EF4-FFF2-40B4-BE49-F238E27FC236}">
                <a16:creationId xmlns:a16="http://schemas.microsoft.com/office/drawing/2014/main" id="{28C00E07-110F-4128-9361-BA470D61E2F2}"/>
              </a:ext>
            </a:extLst>
          </p:cNvPr>
          <p:cNvSpPr txBox="1"/>
          <p:nvPr/>
        </p:nvSpPr>
        <p:spPr>
          <a:xfrm rot="498951">
            <a:off x="3102268" y="2295140"/>
            <a:ext cx="761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Digitalizar la DP</a:t>
            </a:r>
          </a:p>
        </p:txBody>
      </p:sp>
      <p:pic>
        <p:nvPicPr>
          <p:cNvPr id="1034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438344B7-4B1A-6E44-4CEB-9A6B3DC9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890088" y="2175465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CuadroTexto 1034">
            <a:extLst>
              <a:ext uri="{FF2B5EF4-FFF2-40B4-BE49-F238E27FC236}">
                <a16:creationId xmlns:a16="http://schemas.microsoft.com/office/drawing/2014/main" id="{2830D55A-F293-9CFB-32BC-9F00F1D4120C}"/>
              </a:ext>
            </a:extLst>
          </p:cNvPr>
          <p:cNvSpPr txBox="1"/>
          <p:nvPr/>
        </p:nvSpPr>
        <p:spPr>
          <a:xfrm rot="498951">
            <a:off x="4908145" y="2196160"/>
            <a:ext cx="761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Barra de Avance con Evidencia</a:t>
            </a:r>
          </a:p>
        </p:txBody>
      </p:sp>
      <p:pic>
        <p:nvPicPr>
          <p:cNvPr id="1036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4B89F4E7-3A92-C83D-E911-5BC81B884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43201" y="1937815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CuadroTexto 1036">
            <a:extLst>
              <a:ext uri="{FF2B5EF4-FFF2-40B4-BE49-F238E27FC236}">
                <a16:creationId xmlns:a16="http://schemas.microsoft.com/office/drawing/2014/main" id="{25CF70F2-2844-2F6A-FF23-329B40C3FD42}"/>
              </a:ext>
            </a:extLst>
          </p:cNvPr>
          <p:cNvSpPr txBox="1"/>
          <p:nvPr/>
        </p:nvSpPr>
        <p:spPr>
          <a:xfrm rot="498951">
            <a:off x="1961258" y="2035454"/>
            <a:ext cx="761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Listado de Personal Clasificado</a:t>
            </a:r>
          </a:p>
        </p:txBody>
      </p:sp>
      <p:pic>
        <p:nvPicPr>
          <p:cNvPr id="1038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E0E104CE-D6FF-EA65-E38F-70BCB320B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42135" y="3769830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CuadroTexto 1038">
            <a:extLst>
              <a:ext uri="{FF2B5EF4-FFF2-40B4-BE49-F238E27FC236}">
                <a16:creationId xmlns:a16="http://schemas.microsoft.com/office/drawing/2014/main" id="{5625C88F-A750-0E7D-F35C-88E20CC0EC41}"/>
              </a:ext>
            </a:extLst>
          </p:cNvPr>
          <p:cNvSpPr txBox="1"/>
          <p:nvPr/>
        </p:nvSpPr>
        <p:spPr>
          <a:xfrm rot="498951">
            <a:off x="1960192" y="3867469"/>
            <a:ext cx="761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Conectar a Base Oficial </a:t>
            </a:r>
          </a:p>
        </p:txBody>
      </p:sp>
      <p:pic>
        <p:nvPicPr>
          <p:cNvPr id="1040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A806BD1D-0A11-005A-07F1-17A479F02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372880" y="2822876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CuadroTexto 1040">
            <a:extLst>
              <a:ext uri="{FF2B5EF4-FFF2-40B4-BE49-F238E27FC236}">
                <a16:creationId xmlns:a16="http://schemas.microsoft.com/office/drawing/2014/main" id="{C6B5A798-037A-B2B1-55E0-D703675D9963}"/>
              </a:ext>
            </a:extLst>
          </p:cNvPr>
          <p:cNvSpPr txBox="1"/>
          <p:nvPr/>
        </p:nvSpPr>
        <p:spPr>
          <a:xfrm rot="498951">
            <a:off x="6313073" y="3079550"/>
            <a:ext cx="8329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Automática</a:t>
            </a:r>
          </a:p>
        </p:txBody>
      </p:sp>
      <p:pic>
        <p:nvPicPr>
          <p:cNvPr id="1042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B28F7DDC-FF72-5E71-B2A7-E0ED9219E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382295" y="3938217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CuadroTexto 1042">
            <a:extLst>
              <a:ext uri="{FF2B5EF4-FFF2-40B4-BE49-F238E27FC236}">
                <a16:creationId xmlns:a16="http://schemas.microsoft.com/office/drawing/2014/main" id="{7D6517D4-DEC7-CA12-DB89-9CD1A003403E}"/>
              </a:ext>
            </a:extLst>
          </p:cNvPr>
          <p:cNvSpPr txBox="1"/>
          <p:nvPr/>
        </p:nvSpPr>
        <p:spPr>
          <a:xfrm rot="498951">
            <a:off x="7322488" y="4117947"/>
            <a:ext cx="832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Gaps Automático</a:t>
            </a:r>
          </a:p>
        </p:txBody>
      </p:sp>
      <p:pic>
        <p:nvPicPr>
          <p:cNvPr id="1044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70DB9BB5-67AB-DFF7-E10C-0EE5F1141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184133" y="4679275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CuadroTexto 1044">
            <a:extLst>
              <a:ext uri="{FF2B5EF4-FFF2-40B4-BE49-F238E27FC236}">
                <a16:creationId xmlns:a16="http://schemas.microsoft.com/office/drawing/2014/main" id="{EBF968FC-0982-7EE6-4FBC-93A499ACF73F}"/>
              </a:ext>
            </a:extLst>
          </p:cNvPr>
          <p:cNvSpPr txBox="1"/>
          <p:nvPr/>
        </p:nvSpPr>
        <p:spPr>
          <a:xfrm rot="498951">
            <a:off x="8124326" y="4782061"/>
            <a:ext cx="8329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Analista de Capacitación</a:t>
            </a:r>
          </a:p>
        </p:txBody>
      </p:sp>
      <p:pic>
        <p:nvPicPr>
          <p:cNvPr id="1048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8F550292-F542-0065-8958-7D341C6AA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983531" y="1687506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9" name="CuadroTexto 1048">
            <a:extLst>
              <a:ext uri="{FF2B5EF4-FFF2-40B4-BE49-F238E27FC236}">
                <a16:creationId xmlns:a16="http://schemas.microsoft.com/office/drawing/2014/main" id="{E4B3AAA7-6EFE-990A-90C5-CC48BD76FD89}"/>
              </a:ext>
            </a:extLst>
          </p:cNvPr>
          <p:cNvSpPr txBox="1"/>
          <p:nvPr/>
        </p:nvSpPr>
        <p:spPr>
          <a:xfrm rot="498951">
            <a:off x="10001588" y="1939033"/>
            <a:ext cx="7617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Power BI</a:t>
            </a:r>
          </a:p>
        </p:txBody>
      </p:sp>
      <p:pic>
        <p:nvPicPr>
          <p:cNvPr id="1050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119CC1EB-2AD7-B213-1204-A51B58F1C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812439" y="2958990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CuadroTexto 1050">
            <a:extLst>
              <a:ext uri="{FF2B5EF4-FFF2-40B4-BE49-F238E27FC236}">
                <a16:creationId xmlns:a16="http://schemas.microsoft.com/office/drawing/2014/main" id="{3EA18CBB-501D-0867-ACC9-DC582E2A6EC4}"/>
              </a:ext>
            </a:extLst>
          </p:cNvPr>
          <p:cNvSpPr txBox="1"/>
          <p:nvPr/>
        </p:nvSpPr>
        <p:spPr>
          <a:xfrm rot="498951">
            <a:off x="9830496" y="3056629"/>
            <a:ext cx="761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Vía Correo </a:t>
            </a:r>
          </a:p>
          <a:p>
            <a:pPr algn="ctr"/>
            <a:r>
              <a:rPr lang="es-MX" sz="1000" dirty="0"/>
              <a:t>Automático</a:t>
            </a:r>
          </a:p>
        </p:txBody>
      </p:sp>
      <p:pic>
        <p:nvPicPr>
          <p:cNvPr id="1052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90462456-3795-195B-59BD-F8A10831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796947" y="4518196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3" name="CuadroTexto 1052">
            <a:extLst>
              <a:ext uri="{FF2B5EF4-FFF2-40B4-BE49-F238E27FC236}">
                <a16:creationId xmlns:a16="http://schemas.microsoft.com/office/drawing/2014/main" id="{A234D4C1-CA57-69B0-FD09-E5AFBC99A7D8}"/>
              </a:ext>
            </a:extLst>
          </p:cNvPr>
          <p:cNvSpPr txBox="1"/>
          <p:nvPr/>
        </p:nvSpPr>
        <p:spPr>
          <a:xfrm rot="498951">
            <a:off x="9815004" y="4692779"/>
            <a:ext cx="761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Expedientes</a:t>
            </a:r>
          </a:p>
        </p:txBody>
      </p:sp>
      <p:pic>
        <p:nvPicPr>
          <p:cNvPr id="1054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B05BF289-D80B-5B4B-D2A5-ED353AD4B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67278" y="5820122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5" name="CuadroTexto 1054">
            <a:extLst>
              <a:ext uri="{FF2B5EF4-FFF2-40B4-BE49-F238E27FC236}">
                <a16:creationId xmlns:a16="http://schemas.microsoft.com/office/drawing/2014/main" id="{096E05BE-91C2-854E-C691-2B94FD7F3983}"/>
              </a:ext>
            </a:extLst>
          </p:cNvPr>
          <p:cNvSpPr txBox="1"/>
          <p:nvPr/>
        </p:nvSpPr>
        <p:spPr>
          <a:xfrm rot="498951">
            <a:off x="8307471" y="5999852"/>
            <a:ext cx="832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Adjuntar Evidencia</a:t>
            </a:r>
          </a:p>
        </p:txBody>
      </p:sp>
      <p:sp>
        <p:nvSpPr>
          <p:cNvPr id="2081" name="Rectángulo 2080">
            <a:extLst>
              <a:ext uri="{FF2B5EF4-FFF2-40B4-BE49-F238E27FC236}">
                <a16:creationId xmlns:a16="http://schemas.microsoft.com/office/drawing/2014/main" id="{E25A6459-5A7D-B0F6-15B6-4845965470C8}"/>
              </a:ext>
            </a:extLst>
          </p:cNvPr>
          <p:cNvSpPr/>
          <p:nvPr/>
        </p:nvSpPr>
        <p:spPr>
          <a:xfrm>
            <a:off x="149738" y="5613258"/>
            <a:ext cx="4596831" cy="10373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>
                <a:solidFill>
                  <a:schemeClr val="tx1"/>
                </a:solidFill>
              </a:rPr>
              <a:t>El sistema deberá ser flexible/editable: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100" dirty="0">
                <a:solidFill>
                  <a:schemeClr val="tx1"/>
                </a:solidFill>
              </a:rPr>
              <a:t>Crear Planes de capacitación por Puesto con vinculación automática a personas.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100" dirty="0">
                <a:solidFill>
                  <a:schemeClr val="tx1"/>
                </a:solidFill>
              </a:rPr>
              <a:t>Acceso a expedientes digitales.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100" dirty="0">
                <a:solidFill>
                  <a:schemeClr val="tx1"/>
                </a:solidFill>
              </a:rPr>
              <a:t>Alinear a Capacitación en temas de Valor Sustentable: Valor: Solución de Problemas. Sustentable: Sensibilización </a:t>
            </a:r>
          </a:p>
        </p:txBody>
      </p:sp>
      <p:pic>
        <p:nvPicPr>
          <p:cNvPr id="2088" name="Picture 32" descr="Post It PNG, Vector, PSD, and Clipart With Transparent Background for Free  Download | Pngtree">
            <a:extLst>
              <a:ext uri="{FF2B5EF4-FFF2-40B4-BE49-F238E27FC236}">
                <a16:creationId xmlns:a16="http://schemas.microsoft.com/office/drawing/2014/main" id="{6A289322-556A-1C4C-57F9-C04B65298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235598" y="3249848"/>
            <a:ext cx="747583" cy="674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9" name="CuadroTexto 2088">
            <a:extLst>
              <a:ext uri="{FF2B5EF4-FFF2-40B4-BE49-F238E27FC236}">
                <a16:creationId xmlns:a16="http://schemas.microsoft.com/office/drawing/2014/main" id="{07A4CFBA-D5CE-909F-C22F-D7F3DBAD90B9}"/>
              </a:ext>
            </a:extLst>
          </p:cNvPr>
          <p:cNvSpPr txBox="1"/>
          <p:nvPr/>
        </p:nvSpPr>
        <p:spPr>
          <a:xfrm rot="498951">
            <a:off x="3253655" y="3424431"/>
            <a:ext cx="761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Notificación digital</a:t>
            </a:r>
          </a:p>
        </p:txBody>
      </p:sp>
    </p:spTree>
    <p:extLst>
      <p:ext uri="{BB962C8B-B14F-4D97-AF65-F5344CB8AC3E}">
        <p14:creationId xmlns:p14="http://schemas.microsoft.com/office/powerpoint/2010/main" val="246794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/>
      <p:bldP spid="1035" grpId="0"/>
      <p:bldP spid="1037" grpId="0"/>
      <p:bldP spid="1039" grpId="0"/>
      <p:bldP spid="1041" grpId="0"/>
      <p:bldP spid="1043" grpId="0"/>
      <p:bldP spid="1045" grpId="0"/>
      <p:bldP spid="1049" grpId="0"/>
      <p:bldP spid="1051" grpId="0"/>
      <p:bldP spid="1053" grpId="0"/>
      <p:bldP spid="1055" grpId="0"/>
      <p:bldP spid="2081" grpId="0" animBg="1"/>
      <p:bldP spid="208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elay 51">
            <a:extLst>
              <a:ext uri="{FF2B5EF4-FFF2-40B4-BE49-F238E27FC236}">
                <a16:creationId xmlns:a16="http://schemas.microsoft.com/office/drawing/2014/main" id="{5ED3170C-870B-6E74-F072-FC62ED09265C}"/>
              </a:ext>
            </a:extLst>
          </p:cNvPr>
          <p:cNvSpPr/>
          <p:nvPr/>
        </p:nvSpPr>
        <p:spPr>
          <a:xfrm flipH="1">
            <a:off x="8004175" y="105433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9" name="Imagen 8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7451AAE8-43B0-10CC-4F90-FF6B798EFD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5789" y="260779"/>
            <a:ext cx="1296513" cy="70279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E3F51D3E-0ADA-4C8C-DDEB-C913837A302A}"/>
              </a:ext>
            </a:extLst>
          </p:cNvPr>
          <p:cNvSpPr txBox="1"/>
          <p:nvPr/>
        </p:nvSpPr>
        <p:spPr>
          <a:xfrm>
            <a:off x="9542302" y="496139"/>
            <a:ext cx="2585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i="1" dirty="0"/>
              <a:t>“Generando Valor Sustentable”</a:t>
            </a:r>
          </a:p>
        </p:txBody>
      </p:sp>
      <p:sp>
        <p:nvSpPr>
          <p:cNvPr id="12" name="Delay 51">
            <a:extLst>
              <a:ext uri="{FF2B5EF4-FFF2-40B4-BE49-F238E27FC236}">
                <a16:creationId xmlns:a16="http://schemas.microsoft.com/office/drawing/2014/main" id="{7E9448DF-8822-C93A-07EB-30B03DD70CBE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D4192B3-F791-E111-A4E3-00722BCCF327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F67FED89-4888-C6E3-FA1B-A5F878A95A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0EDD1DB6-723A-B55E-FC82-E19AD4957968}"/>
              </a:ext>
            </a:extLst>
          </p:cNvPr>
          <p:cNvSpPr txBox="1"/>
          <p:nvPr/>
        </p:nvSpPr>
        <p:spPr>
          <a:xfrm>
            <a:off x="304945" y="49161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Tipos de Información y Colaboradores </a:t>
            </a: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A1F525E7-F44C-E3E9-63E7-F3669850D95C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69AF6187-5B29-90DC-99C3-2CBCB23BCFF5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C351DA85-78E3-0EFC-E880-7298BAB088AB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1B598598-C686-0009-2A5D-C173DD1DC11E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8" name="Oval 12">
            <a:extLst>
              <a:ext uri="{FF2B5EF4-FFF2-40B4-BE49-F238E27FC236}">
                <a16:creationId xmlns:a16="http://schemas.microsoft.com/office/drawing/2014/main" id="{26C08F76-F28F-7626-C415-A7CF489972D5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9" name="Oval 2">
            <a:extLst>
              <a:ext uri="{FF2B5EF4-FFF2-40B4-BE49-F238E27FC236}">
                <a16:creationId xmlns:a16="http://schemas.microsoft.com/office/drawing/2014/main" id="{E5EBCEF1-4058-2D58-0A7F-6549FAF5230E}"/>
              </a:ext>
            </a:extLst>
          </p:cNvPr>
          <p:cNvSpPr/>
          <p:nvPr/>
        </p:nvSpPr>
        <p:spPr>
          <a:xfrm>
            <a:off x="3487987" y="747644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0" name="Oval 9">
            <a:extLst>
              <a:ext uri="{FF2B5EF4-FFF2-40B4-BE49-F238E27FC236}">
                <a16:creationId xmlns:a16="http://schemas.microsoft.com/office/drawing/2014/main" id="{B6DBC75E-5964-08A4-19EF-EB491855C230}"/>
              </a:ext>
            </a:extLst>
          </p:cNvPr>
          <p:cNvSpPr/>
          <p:nvPr/>
        </p:nvSpPr>
        <p:spPr>
          <a:xfrm>
            <a:off x="3710455" y="747644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C0367D95-50E0-A40D-F32C-FB53DCFEBA28}"/>
              </a:ext>
            </a:extLst>
          </p:cNvPr>
          <p:cNvSpPr/>
          <p:nvPr/>
        </p:nvSpPr>
        <p:spPr>
          <a:xfrm>
            <a:off x="3932923" y="747644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3" name="Oval 12">
            <a:extLst>
              <a:ext uri="{FF2B5EF4-FFF2-40B4-BE49-F238E27FC236}">
                <a16:creationId xmlns:a16="http://schemas.microsoft.com/office/drawing/2014/main" id="{23A0FDDC-791A-2CDA-A593-85F628976B92}"/>
              </a:ext>
            </a:extLst>
          </p:cNvPr>
          <p:cNvSpPr/>
          <p:nvPr/>
        </p:nvSpPr>
        <p:spPr>
          <a:xfrm>
            <a:off x="4155391" y="747644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4" name="Oval 12">
            <a:extLst>
              <a:ext uri="{FF2B5EF4-FFF2-40B4-BE49-F238E27FC236}">
                <a16:creationId xmlns:a16="http://schemas.microsoft.com/office/drawing/2014/main" id="{978169C2-0BCB-EE1A-3E0D-97E602CDE998}"/>
              </a:ext>
            </a:extLst>
          </p:cNvPr>
          <p:cNvSpPr/>
          <p:nvPr/>
        </p:nvSpPr>
        <p:spPr>
          <a:xfrm>
            <a:off x="4377858" y="747644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1D168B93-4554-C3A7-30AA-8E7947A0E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511596"/>
              </p:ext>
            </p:extLst>
          </p:nvPr>
        </p:nvGraphicFramePr>
        <p:xfrm>
          <a:off x="3187280" y="1462501"/>
          <a:ext cx="654877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2037">
                  <a:extLst>
                    <a:ext uri="{9D8B030D-6E8A-4147-A177-3AD203B41FA5}">
                      <a16:colId xmlns:a16="http://schemas.microsoft.com/office/drawing/2014/main" val="3765504830"/>
                    </a:ext>
                  </a:extLst>
                </a:gridCol>
                <a:gridCol w="2386739">
                  <a:extLst>
                    <a:ext uri="{9D8B030D-6E8A-4147-A177-3AD203B41FA5}">
                      <a16:colId xmlns:a16="http://schemas.microsoft.com/office/drawing/2014/main" val="25741577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Información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Tipo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64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600" dirty="0"/>
                        <a:t>Puestos, Nombres, cursos, </a:t>
                      </a:r>
                      <a:r>
                        <a:rPr lang="es-MX" sz="1600" dirty="0" err="1"/>
                        <a:t>etc</a:t>
                      </a:r>
                      <a:r>
                        <a:rPr lang="es-MX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/>
                        <a:t>Texto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24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600" dirty="0"/>
                        <a:t>Calificaciones, % Cumplimientos, </a:t>
                      </a:r>
                      <a:r>
                        <a:rPr lang="es-MX" sz="1600" dirty="0" err="1"/>
                        <a:t>etc</a:t>
                      </a:r>
                      <a:r>
                        <a:rPr lang="es-MX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/>
                        <a:t>Numérico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504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600" dirty="0"/>
                        <a:t>Expedientes Digitales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/>
                        <a:t>Archivos PDF, JPG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326259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9339B784-8BCC-FF0E-0F30-B564D1142019}"/>
              </a:ext>
            </a:extLst>
          </p:cNvPr>
          <p:cNvSpPr txBox="1"/>
          <p:nvPr/>
        </p:nvSpPr>
        <p:spPr>
          <a:xfrm>
            <a:off x="2534119" y="3033022"/>
            <a:ext cx="737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s-MX" dirty="0"/>
              <a:t>¿Quiénes Accederían?</a:t>
            </a:r>
          </a:p>
        </p:txBody>
      </p:sp>
      <p:pic>
        <p:nvPicPr>
          <p:cNvPr id="8" name="Picture 2" descr="Iconos de Administrador para descargar gratis">
            <a:extLst>
              <a:ext uri="{FF2B5EF4-FFF2-40B4-BE49-F238E27FC236}">
                <a16:creationId xmlns:a16="http://schemas.microsoft.com/office/drawing/2014/main" id="{6099F8A4-24A8-A895-D7D7-66240537D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962" y="3850272"/>
            <a:ext cx="999407" cy="99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172E60AE-CCE9-E62A-9441-7DC932FFAE9F}"/>
              </a:ext>
            </a:extLst>
          </p:cNvPr>
          <p:cNvSpPr txBox="1"/>
          <p:nvPr/>
        </p:nvSpPr>
        <p:spPr>
          <a:xfrm>
            <a:off x="2955157" y="4803185"/>
            <a:ext cx="1787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/>
              <a:t>Jefa de Capacitación</a:t>
            </a:r>
          </a:p>
          <a:p>
            <a:pPr algn="ctr"/>
            <a:r>
              <a:rPr lang="es-MX" sz="1200" b="1" dirty="0"/>
              <a:t>(</a:t>
            </a:r>
            <a:r>
              <a:rPr lang="es-MX" sz="1200" b="1" dirty="0" err="1"/>
              <a:t>Admin</a:t>
            </a:r>
            <a:r>
              <a:rPr lang="es-MX" sz="1200" b="1" dirty="0"/>
              <a:t>)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254EEBB6-D59B-9A48-6536-B9EDC09226DB}"/>
              </a:ext>
            </a:extLst>
          </p:cNvPr>
          <p:cNvSpPr txBox="1"/>
          <p:nvPr/>
        </p:nvSpPr>
        <p:spPr>
          <a:xfrm>
            <a:off x="7795029" y="4803185"/>
            <a:ext cx="1787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/>
              <a:t>Colaboradores</a:t>
            </a:r>
          </a:p>
          <a:p>
            <a:pPr algn="ctr"/>
            <a:r>
              <a:rPr lang="es-MX" sz="1200" dirty="0"/>
              <a:t>Administrativos Múltiples</a:t>
            </a:r>
          </a:p>
        </p:txBody>
      </p:sp>
      <p:pic>
        <p:nvPicPr>
          <p:cNvPr id="29" name="Picture 4" descr="Empleados - Iconos gratis de personas">
            <a:extLst>
              <a:ext uri="{FF2B5EF4-FFF2-40B4-BE49-F238E27FC236}">
                <a16:creationId xmlns:a16="http://schemas.microsoft.com/office/drawing/2014/main" id="{1BF66D64-15EE-E949-13A2-D159F317A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0484" y="3803778"/>
            <a:ext cx="1000412" cy="100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6" descr="Gerente - Iconos gratis de personas">
            <a:extLst>
              <a:ext uri="{FF2B5EF4-FFF2-40B4-BE49-F238E27FC236}">
                <a16:creationId xmlns:a16="http://schemas.microsoft.com/office/drawing/2014/main" id="{F4F6696A-F94E-24C7-7F37-E48173EBA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017" y="3866288"/>
            <a:ext cx="854457" cy="85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1" name="CuadroTexto 2070">
            <a:extLst>
              <a:ext uri="{FF2B5EF4-FFF2-40B4-BE49-F238E27FC236}">
                <a16:creationId xmlns:a16="http://schemas.microsoft.com/office/drawing/2014/main" id="{733E1CFC-60D2-E965-6505-58D46A535150}"/>
              </a:ext>
            </a:extLst>
          </p:cNvPr>
          <p:cNvSpPr txBox="1"/>
          <p:nvPr/>
        </p:nvSpPr>
        <p:spPr>
          <a:xfrm>
            <a:off x="4674342" y="4803185"/>
            <a:ext cx="1787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/>
              <a:t>Gerente de CH</a:t>
            </a:r>
          </a:p>
        </p:txBody>
      </p:sp>
      <p:sp>
        <p:nvSpPr>
          <p:cNvPr id="2073" name="CuadroTexto 2072">
            <a:extLst>
              <a:ext uri="{FF2B5EF4-FFF2-40B4-BE49-F238E27FC236}">
                <a16:creationId xmlns:a16="http://schemas.microsoft.com/office/drawing/2014/main" id="{AB3CAC1C-A4EA-D238-78A1-A156C54E7A1A}"/>
              </a:ext>
            </a:extLst>
          </p:cNvPr>
          <p:cNvSpPr txBox="1"/>
          <p:nvPr/>
        </p:nvSpPr>
        <p:spPr>
          <a:xfrm>
            <a:off x="6200431" y="4808193"/>
            <a:ext cx="1787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/>
              <a:t>Jefe de Reclutamiento</a:t>
            </a:r>
          </a:p>
        </p:txBody>
      </p:sp>
      <p:pic>
        <p:nvPicPr>
          <p:cNvPr id="2074" name="Picture 8" descr="Reclutamiento - Iconos gratis de personas">
            <a:extLst>
              <a:ext uri="{FF2B5EF4-FFF2-40B4-BE49-F238E27FC236}">
                <a16:creationId xmlns:a16="http://schemas.microsoft.com/office/drawing/2014/main" id="{103D521E-F055-25E0-D5F7-3DD24D8B1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972" y="3831285"/>
            <a:ext cx="945397" cy="94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9" name="CuadroTexto 2078">
            <a:extLst>
              <a:ext uri="{FF2B5EF4-FFF2-40B4-BE49-F238E27FC236}">
                <a16:creationId xmlns:a16="http://schemas.microsoft.com/office/drawing/2014/main" id="{CE258AF9-4F48-B746-92A2-6362287BD555}"/>
              </a:ext>
            </a:extLst>
          </p:cNvPr>
          <p:cNvSpPr txBox="1"/>
          <p:nvPr/>
        </p:nvSpPr>
        <p:spPr>
          <a:xfrm>
            <a:off x="2955157" y="5359738"/>
            <a:ext cx="17873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i="1" dirty="0"/>
              <a:t>Asignación de Usuarios</a:t>
            </a:r>
          </a:p>
          <a:p>
            <a:pPr algn="ctr"/>
            <a:r>
              <a:rPr lang="es-MX" sz="1200" i="1" dirty="0"/>
              <a:t>Perfilamiento</a:t>
            </a:r>
          </a:p>
          <a:p>
            <a:pPr algn="ctr"/>
            <a:r>
              <a:rPr lang="es-MX" sz="1200" i="1" dirty="0"/>
              <a:t>Actualizaciones</a:t>
            </a:r>
          </a:p>
          <a:p>
            <a:pPr algn="ctr"/>
            <a:r>
              <a:rPr lang="es-MX" sz="1200" i="1" dirty="0"/>
              <a:t>Monitoreo</a:t>
            </a:r>
          </a:p>
          <a:p>
            <a:pPr algn="ctr"/>
            <a:endParaRPr lang="es-MX" sz="1200" i="1" dirty="0"/>
          </a:p>
        </p:txBody>
      </p:sp>
      <p:sp>
        <p:nvSpPr>
          <p:cNvPr id="2090" name="CuadroTexto 2089">
            <a:extLst>
              <a:ext uri="{FF2B5EF4-FFF2-40B4-BE49-F238E27FC236}">
                <a16:creationId xmlns:a16="http://schemas.microsoft.com/office/drawing/2014/main" id="{862B0823-328C-94D0-42F5-6F30A4A39356}"/>
              </a:ext>
            </a:extLst>
          </p:cNvPr>
          <p:cNvSpPr txBox="1"/>
          <p:nvPr/>
        </p:nvSpPr>
        <p:spPr>
          <a:xfrm>
            <a:off x="4684850" y="5359737"/>
            <a:ext cx="17873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i="1" dirty="0"/>
              <a:t>Aprobaciones</a:t>
            </a:r>
          </a:p>
          <a:p>
            <a:pPr algn="ctr"/>
            <a:r>
              <a:rPr lang="es-MX" sz="1200" i="1" dirty="0"/>
              <a:t>Consulta</a:t>
            </a:r>
          </a:p>
          <a:p>
            <a:pPr algn="ctr"/>
            <a:r>
              <a:rPr lang="es-MX" sz="1200" i="1" dirty="0"/>
              <a:t>Monitoreo</a:t>
            </a:r>
          </a:p>
          <a:p>
            <a:pPr algn="ctr"/>
            <a:endParaRPr lang="es-MX" sz="1200" i="1" dirty="0"/>
          </a:p>
          <a:p>
            <a:pPr algn="ctr"/>
            <a:endParaRPr lang="es-MX" sz="1200" i="1" dirty="0"/>
          </a:p>
        </p:txBody>
      </p:sp>
      <p:sp>
        <p:nvSpPr>
          <p:cNvPr id="2091" name="CuadroTexto 2090">
            <a:extLst>
              <a:ext uri="{FF2B5EF4-FFF2-40B4-BE49-F238E27FC236}">
                <a16:creationId xmlns:a16="http://schemas.microsoft.com/office/drawing/2014/main" id="{37E8D3CC-65B0-4D15-9653-67FA22E6F2F9}"/>
              </a:ext>
            </a:extLst>
          </p:cNvPr>
          <p:cNvSpPr txBox="1"/>
          <p:nvPr/>
        </p:nvSpPr>
        <p:spPr>
          <a:xfrm>
            <a:off x="6149905" y="5354729"/>
            <a:ext cx="1787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i="1" dirty="0"/>
              <a:t>Actualizaciones de Personal </a:t>
            </a:r>
          </a:p>
          <a:p>
            <a:pPr algn="ctr"/>
            <a:endParaRPr lang="es-MX" sz="1200" i="1" dirty="0"/>
          </a:p>
        </p:txBody>
      </p:sp>
      <p:sp>
        <p:nvSpPr>
          <p:cNvPr id="2092" name="CuadroTexto 2091">
            <a:extLst>
              <a:ext uri="{FF2B5EF4-FFF2-40B4-BE49-F238E27FC236}">
                <a16:creationId xmlns:a16="http://schemas.microsoft.com/office/drawing/2014/main" id="{BF0884E7-6EB8-0755-73DF-023AF1227990}"/>
              </a:ext>
            </a:extLst>
          </p:cNvPr>
          <p:cNvSpPr txBox="1"/>
          <p:nvPr/>
        </p:nvSpPr>
        <p:spPr>
          <a:xfrm>
            <a:off x="7795029" y="5354729"/>
            <a:ext cx="1787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i="1" dirty="0"/>
              <a:t>Solicitudes</a:t>
            </a:r>
          </a:p>
          <a:p>
            <a:pPr algn="ctr"/>
            <a:r>
              <a:rPr lang="es-MX" sz="1200" i="1" dirty="0"/>
              <a:t>Consulta</a:t>
            </a:r>
          </a:p>
          <a:p>
            <a:pPr algn="ctr"/>
            <a:r>
              <a:rPr lang="es-MX" sz="1200" i="1" dirty="0"/>
              <a:t>Monitoreo </a:t>
            </a:r>
          </a:p>
          <a:p>
            <a:pPr algn="ctr"/>
            <a:endParaRPr lang="es-MX" sz="1200" i="1" dirty="0"/>
          </a:p>
        </p:txBody>
      </p:sp>
    </p:spTree>
    <p:extLst>
      <p:ext uri="{BB962C8B-B14F-4D97-AF65-F5344CB8AC3E}">
        <p14:creationId xmlns:p14="http://schemas.microsoft.com/office/powerpoint/2010/main" val="45756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192637" y="218642"/>
            <a:ext cx="7374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Arquitectura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 de Software</a:t>
            </a:r>
          </a:p>
          <a:p>
            <a:endParaRPr lang="es-MX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5C71C7C1-A857-39A5-0D60-814497BB22EE}"/>
              </a:ext>
            </a:extLst>
          </p:cNvPr>
          <p:cNvGrpSpPr/>
          <p:nvPr/>
        </p:nvGrpSpPr>
        <p:grpSpPr>
          <a:xfrm>
            <a:off x="7438615" y="1493699"/>
            <a:ext cx="4049086" cy="1016627"/>
            <a:chOff x="4951241" y="1635854"/>
            <a:chExt cx="4049086" cy="957597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9B4B73C9-9415-026E-17F1-FD6889842B80}"/>
                </a:ext>
              </a:extLst>
            </p:cNvPr>
            <p:cNvSpPr/>
            <p:nvPr/>
          </p:nvSpPr>
          <p:spPr>
            <a:xfrm>
              <a:off x="4994584" y="1892731"/>
              <a:ext cx="4005742" cy="70072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ángulo: esquinas superiores redondeadas 17">
              <a:extLst>
                <a:ext uri="{FF2B5EF4-FFF2-40B4-BE49-F238E27FC236}">
                  <a16:creationId xmlns:a16="http://schemas.microsoft.com/office/drawing/2014/main" id="{B88FAAA2-01BD-75DF-2D9D-2C8BFD49382B}"/>
                </a:ext>
              </a:extLst>
            </p:cNvPr>
            <p:cNvSpPr/>
            <p:nvPr/>
          </p:nvSpPr>
          <p:spPr>
            <a:xfrm>
              <a:off x="4994584" y="1681991"/>
              <a:ext cx="4005743" cy="360726"/>
            </a:xfrm>
            <a:prstGeom prst="round2Same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ysClr val="windowText" lastClr="00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84AA82EF-2A0C-430C-702A-90D2BFD7B9A5}"/>
                </a:ext>
              </a:extLst>
            </p:cNvPr>
            <p:cNvSpPr/>
            <p:nvPr/>
          </p:nvSpPr>
          <p:spPr>
            <a:xfrm>
              <a:off x="4951241" y="1846594"/>
              <a:ext cx="4005742" cy="70072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superiores redondeadas 13">
              <a:extLst>
                <a:ext uri="{FF2B5EF4-FFF2-40B4-BE49-F238E27FC236}">
                  <a16:creationId xmlns:a16="http://schemas.microsoft.com/office/drawing/2014/main" id="{E4594053-A01F-0958-FA1A-033E55ADEC50}"/>
                </a:ext>
              </a:extLst>
            </p:cNvPr>
            <p:cNvSpPr/>
            <p:nvPr/>
          </p:nvSpPr>
          <p:spPr>
            <a:xfrm>
              <a:off x="4951241" y="1635854"/>
              <a:ext cx="4005743" cy="360726"/>
            </a:xfrm>
            <a:prstGeom prst="round2Same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highlight>
                  <a:srgbClr val="FFFF00"/>
                </a:highlight>
              </a:endParaRP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FEF4D56-7E19-9E6E-07D8-0587809171C4}"/>
              </a:ext>
            </a:extLst>
          </p:cNvPr>
          <p:cNvSpPr txBox="1"/>
          <p:nvPr/>
        </p:nvSpPr>
        <p:spPr>
          <a:xfrm>
            <a:off x="7843208" y="1531560"/>
            <a:ext cx="32832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__Inter_aaf875"/>
              </a:rPr>
              <a:t>Modularidad y escalabilidad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E26779-EAAA-C081-0211-28E30583D83D}"/>
              </a:ext>
            </a:extLst>
          </p:cNvPr>
          <p:cNvSpPr txBox="1"/>
          <p:nvPr/>
        </p:nvSpPr>
        <p:spPr>
          <a:xfrm>
            <a:off x="7488598" y="1872301"/>
            <a:ext cx="395575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Cada capa es independiente, lo que facilita la modificación, actualización o reemplazo de componentes individuales sin afectar todo el sistema.</a:t>
            </a:r>
            <a:endParaRPr lang="es-MX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0" name="Freeform 1">
            <a:extLst>
              <a:ext uri="{FF2B5EF4-FFF2-40B4-BE49-F238E27FC236}">
                <a16:creationId xmlns:a16="http://schemas.microsoft.com/office/drawing/2014/main" id="{6CE6DD4B-6660-2318-996F-080E57876CBF}"/>
              </a:ext>
            </a:extLst>
          </p:cNvPr>
          <p:cNvSpPr/>
          <p:nvPr/>
        </p:nvSpPr>
        <p:spPr>
          <a:xfrm>
            <a:off x="7395272" y="1440356"/>
            <a:ext cx="404593" cy="38296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88" h="3087">
                <a:moveTo>
                  <a:pt x="0" y="1543"/>
                </a:moveTo>
                <a:cubicBezTo>
                  <a:pt x="0" y="2396"/>
                  <a:pt x="692" y="3087"/>
                  <a:pt x="1544" y="3087"/>
                </a:cubicBezTo>
                <a:cubicBezTo>
                  <a:pt x="2397" y="3087"/>
                  <a:pt x="3088" y="2396"/>
                  <a:pt x="3088" y="1543"/>
                </a:cubicBezTo>
                <a:cubicBezTo>
                  <a:pt x="3088" y="691"/>
                  <a:pt x="2397" y="0"/>
                  <a:pt x="1544" y="0"/>
                </a:cubicBezTo>
                <a:cubicBezTo>
                  <a:pt x="692" y="0"/>
                  <a:pt x="0" y="691"/>
                  <a:pt x="0" y="1543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76200" cap="flat">
            <a:solidFill>
              <a:schemeClr val="bg1"/>
            </a:solidFill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u="none" strike="noStrike" kern="1200" dirty="0">
                <a:ln>
                  <a:noFill/>
                </a:ln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rPr>
              <a:t>1</a:t>
            </a:r>
          </a:p>
        </p:txBody>
      </p:sp>
      <p:grpSp>
        <p:nvGrpSpPr>
          <p:cNvPr id="31" name="Grupo 30">
            <a:extLst>
              <a:ext uri="{FF2B5EF4-FFF2-40B4-BE49-F238E27FC236}">
                <a16:creationId xmlns:a16="http://schemas.microsoft.com/office/drawing/2014/main" id="{DE49DB01-2B7C-3B8C-9C03-7B4AC444ABE0}"/>
              </a:ext>
            </a:extLst>
          </p:cNvPr>
          <p:cNvGrpSpPr/>
          <p:nvPr/>
        </p:nvGrpSpPr>
        <p:grpSpPr>
          <a:xfrm>
            <a:off x="7438617" y="2667274"/>
            <a:ext cx="4049086" cy="1016627"/>
            <a:chOff x="4951241" y="1635854"/>
            <a:chExt cx="4049086" cy="957597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6D332924-93CB-ED32-ADE1-6C4487764ECB}"/>
                </a:ext>
              </a:extLst>
            </p:cNvPr>
            <p:cNvSpPr/>
            <p:nvPr/>
          </p:nvSpPr>
          <p:spPr>
            <a:xfrm>
              <a:off x="4994584" y="1892731"/>
              <a:ext cx="4005742" cy="70072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ángulo: esquinas superiores redondeadas 32">
              <a:extLst>
                <a:ext uri="{FF2B5EF4-FFF2-40B4-BE49-F238E27FC236}">
                  <a16:creationId xmlns:a16="http://schemas.microsoft.com/office/drawing/2014/main" id="{5F84FDEE-D4FD-696C-36C2-1EEDF96F66D8}"/>
                </a:ext>
              </a:extLst>
            </p:cNvPr>
            <p:cNvSpPr/>
            <p:nvPr/>
          </p:nvSpPr>
          <p:spPr>
            <a:xfrm>
              <a:off x="4994584" y="1681991"/>
              <a:ext cx="4005743" cy="360726"/>
            </a:xfrm>
            <a:prstGeom prst="round2Same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ysClr val="windowText" lastClr="00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DD486CAD-9FC4-322D-4EDB-52ADFDBED162}"/>
                </a:ext>
              </a:extLst>
            </p:cNvPr>
            <p:cNvSpPr/>
            <p:nvPr/>
          </p:nvSpPr>
          <p:spPr>
            <a:xfrm>
              <a:off x="4951241" y="1846594"/>
              <a:ext cx="4005742" cy="70072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5" name="Rectángulo: esquinas superiores redondeadas 34">
              <a:extLst>
                <a:ext uri="{FF2B5EF4-FFF2-40B4-BE49-F238E27FC236}">
                  <a16:creationId xmlns:a16="http://schemas.microsoft.com/office/drawing/2014/main" id="{0F93ECF6-B434-9BBA-1612-29E83A10152D}"/>
                </a:ext>
              </a:extLst>
            </p:cNvPr>
            <p:cNvSpPr/>
            <p:nvPr/>
          </p:nvSpPr>
          <p:spPr>
            <a:xfrm>
              <a:off x="4951241" y="1635854"/>
              <a:ext cx="4005743" cy="360726"/>
            </a:xfrm>
            <a:prstGeom prst="round2Same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highlight>
                  <a:srgbClr val="FFFF00"/>
                </a:highlight>
              </a:endParaRPr>
            </a:p>
          </p:txBody>
        </p:sp>
      </p:grpSp>
      <p:sp>
        <p:nvSpPr>
          <p:cNvPr id="36" name="CuadroTexto 35">
            <a:extLst>
              <a:ext uri="{FF2B5EF4-FFF2-40B4-BE49-F238E27FC236}">
                <a16:creationId xmlns:a16="http://schemas.microsoft.com/office/drawing/2014/main" id="{46ABE840-CDAC-C6F7-E0B4-78589AD2E49C}"/>
              </a:ext>
            </a:extLst>
          </p:cNvPr>
          <p:cNvSpPr txBox="1"/>
          <p:nvPr/>
        </p:nvSpPr>
        <p:spPr>
          <a:xfrm>
            <a:off x="7843209" y="2705135"/>
            <a:ext cx="3565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sz="1400" b="1" i="0" dirty="0">
                <a:solidFill>
                  <a:schemeClr val="bg1"/>
                </a:solidFill>
                <a:effectLst/>
                <a:latin typeface="__Inter_aaf875"/>
              </a:rPr>
              <a:t>Mantenimiento y depuració</a:t>
            </a:r>
            <a:r>
              <a:rPr lang="es-ES" sz="1400" b="1" dirty="0">
                <a:solidFill>
                  <a:schemeClr val="bg1"/>
                </a:solidFill>
                <a:latin typeface="__Inter_aaf875"/>
              </a:rPr>
              <a:t>n</a:t>
            </a:r>
            <a:endParaRPr lang="es-ES" sz="1400" b="1" i="0" dirty="0">
              <a:solidFill>
                <a:schemeClr val="bg1"/>
              </a:solidFill>
              <a:effectLst/>
              <a:latin typeface="__Inter_aaf875"/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448EC4B0-5F63-94D7-77C3-0296D4368F50}"/>
              </a:ext>
            </a:extLst>
          </p:cNvPr>
          <p:cNvSpPr txBox="1"/>
          <p:nvPr/>
        </p:nvSpPr>
        <p:spPr>
          <a:xfrm>
            <a:off x="7488600" y="3045876"/>
            <a:ext cx="395575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1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__Inter_aaf875"/>
              </a:rPr>
              <a:t>Con una clara separación de preocupaciones, los problemas se pueden aislar y resolver más rápidamente, lo que reduce la carga general de mantenimiento.</a:t>
            </a:r>
            <a:endParaRPr lang="es-MX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8" name="Freeform 1">
            <a:extLst>
              <a:ext uri="{FF2B5EF4-FFF2-40B4-BE49-F238E27FC236}">
                <a16:creationId xmlns:a16="http://schemas.microsoft.com/office/drawing/2014/main" id="{92EB32A7-7FBC-C663-267B-3814E5605CE0}"/>
              </a:ext>
            </a:extLst>
          </p:cNvPr>
          <p:cNvSpPr/>
          <p:nvPr/>
        </p:nvSpPr>
        <p:spPr>
          <a:xfrm>
            <a:off x="7395274" y="2613931"/>
            <a:ext cx="404593" cy="38296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88" h="3087">
                <a:moveTo>
                  <a:pt x="0" y="1543"/>
                </a:moveTo>
                <a:cubicBezTo>
                  <a:pt x="0" y="2396"/>
                  <a:pt x="692" y="3087"/>
                  <a:pt x="1544" y="3087"/>
                </a:cubicBezTo>
                <a:cubicBezTo>
                  <a:pt x="2397" y="3087"/>
                  <a:pt x="3088" y="2396"/>
                  <a:pt x="3088" y="1543"/>
                </a:cubicBezTo>
                <a:cubicBezTo>
                  <a:pt x="3088" y="691"/>
                  <a:pt x="2397" y="0"/>
                  <a:pt x="1544" y="0"/>
                </a:cubicBezTo>
                <a:cubicBezTo>
                  <a:pt x="692" y="0"/>
                  <a:pt x="0" y="691"/>
                  <a:pt x="0" y="1543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76200" cap="flat">
            <a:solidFill>
              <a:schemeClr val="bg1"/>
            </a:solidFill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rPr>
              <a:t>2</a:t>
            </a:r>
            <a:endParaRPr lang="en-US" sz="2000" u="none" strike="noStrike" kern="1200" dirty="0">
              <a:ln>
                <a:noFill/>
              </a:ln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Arial Unicode MS" pitchFamily="2"/>
            </a:endParaRP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DC4A0013-1AB7-BC74-0771-DB18973C8B23}"/>
              </a:ext>
            </a:extLst>
          </p:cNvPr>
          <p:cNvGrpSpPr/>
          <p:nvPr/>
        </p:nvGrpSpPr>
        <p:grpSpPr>
          <a:xfrm>
            <a:off x="7438615" y="3876346"/>
            <a:ext cx="4049086" cy="1016627"/>
            <a:chOff x="4951241" y="1635854"/>
            <a:chExt cx="4049086" cy="957597"/>
          </a:xfrm>
        </p:grpSpPr>
        <p:sp>
          <p:nvSpPr>
            <p:cNvPr id="40" name="Rectángulo 39">
              <a:extLst>
                <a:ext uri="{FF2B5EF4-FFF2-40B4-BE49-F238E27FC236}">
                  <a16:creationId xmlns:a16="http://schemas.microsoft.com/office/drawing/2014/main" id="{479FD146-659A-DF16-A490-3E3CA3415D0A}"/>
                </a:ext>
              </a:extLst>
            </p:cNvPr>
            <p:cNvSpPr/>
            <p:nvPr/>
          </p:nvSpPr>
          <p:spPr>
            <a:xfrm>
              <a:off x="4994584" y="1892731"/>
              <a:ext cx="4005742" cy="70072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Rectángulo: esquinas superiores redondeadas 40">
              <a:extLst>
                <a:ext uri="{FF2B5EF4-FFF2-40B4-BE49-F238E27FC236}">
                  <a16:creationId xmlns:a16="http://schemas.microsoft.com/office/drawing/2014/main" id="{98F99687-B74B-AE07-6810-7FB884593928}"/>
                </a:ext>
              </a:extLst>
            </p:cNvPr>
            <p:cNvSpPr/>
            <p:nvPr/>
          </p:nvSpPr>
          <p:spPr>
            <a:xfrm>
              <a:off x="4994584" y="1681991"/>
              <a:ext cx="4005743" cy="360726"/>
            </a:xfrm>
            <a:prstGeom prst="round2Same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ysClr val="windowText" lastClr="00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42" name="Rectángulo 41">
              <a:extLst>
                <a:ext uri="{FF2B5EF4-FFF2-40B4-BE49-F238E27FC236}">
                  <a16:creationId xmlns:a16="http://schemas.microsoft.com/office/drawing/2014/main" id="{A06261EF-9E11-72C2-009E-A2E53B9920FA}"/>
                </a:ext>
              </a:extLst>
            </p:cNvPr>
            <p:cNvSpPr/>
            <p:nvPr/>
          </p:nvSpPr>
          <p:spPr>
            <a:xfrm>
              <a:off x="4951241" y="1846594"/>
              <a:ext cx="4005742" cy="70072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43" name="Rectángulo: esquinas superiores redondeadas 42">
              <a:extLst>
                <a:ext uri="{FF2B5EF4-FFF2-40B4-BE49-F238E27FC236}">
                  <a16:creationId xmlns:a16="http://schemas.microsoft.com/office/drawing/2014/main" id="{A5F2C8D2-E67C-105A-558A-7E401C89459C}"/>
                </a:ext>
              </a:extLst>
            </p:cNvPr>
            <p:cNvSpPr/>
            <p:nvPr/>
          </p:nvSpPr>
          <p:spPr>
            <a:xfrm>
              <a:off x="4951241" y="1635854"/>
              <a:ext cx="4005743" cy="360726"/>
            </a:xfrm>
            <a:prstGeom prst="round2Same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highlight>
                  <a:srgbClr val="FFFF00"/>
                </a:highlight>
              </a:endParaRPr>
            </a:p>
          </p:txBody>
        </p:sp>
      </p:grpSp>
      <p:sp>
        <p:nvSpPr>
          <p:cNvPr id="44" name="CuadroTexto 43">
            <a:extLst>
              <a:ext uri="{FF2B5EF4-FFF2-40B4-BE49-F238E27FC236}">
                <a16:creationId xmlns:a16="http://schemas.microsoft.com/office/drawing/2014/main" id="{3757D1E0-1841-5E1F-02A4-7F5B0537F2E4}"/>
              </a:ext>
            </a:extLst>
          </p:cNvPr>
          <p:cNvSpPr txBox="1"/>
          <p:nvPr/>
        </p:nvSpPr>
        <p:spPr>
          <a:xfrm>
            <a:off x="7843207" y="3914207"/>
            <a:ext cx="3565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1400" b="1" i="0" dirty="0">
                <a:solidFill>
                  <a:schemeClr val="bg1"/>
                </a:solidFill>
                <a:effectLst/>
                <a:latin typeface="__Inter_aaf875"/>
              </a:rPr>
              <a:t>Mayor flexibilidad y adaptabilidad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45C879F1-4A85-2D6D-8072-D93F02AFA918}"/>
              </a:ext>
            </a:extLst>
          </p:cNvPr>
          <p:cNvSpPr txBox="1"/>
          <p:nvPr/>
        </p:nvSpPr>
        <p:spPr>
          <a:xfrm>
            <a:off x="7488598" y="4254948"/>
            <a:ext cx="395575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La arquitectura en capas permite una integración más sencilla de nuevas tecnologías o cambios en los requisitos del software, haciéndola más adaptable a las necesidades cambiantes.</a:t>
            </a:r>
            <a:endParaRPr lang="es-MX" sz="1100" dirty="0">
              <a:solidFill>
                <a:schemeClr val="bg1"/>
              </a:solidFill>
            </a:endParaRPr>
          </a:p>
        </p:txBody>
      </p:sp>
      <p:sp>
        <p:nvSpPr>
          <p:cNvPr id="46" name="Freeform 1">
            <a:extLst>
              <a:ext uri="{FF2B5EF4-FFF2-40B4-BE49-F238E27FC236}">
                <a16:creationId xmlns:a16="http://schemas.microsoft.com/office/drawing/2014/main" id="{8B13DBD3-8A02-5FC9-3FEC-0116BE744FB2}"/>
              </a:ext>
            </a:extLst>
          </p:cNvPr>
          <p:cNvSpPr/>
          <p:nvPr/>
        </p:nvSpPr>
        <p:spPr>
          <a:xfrm>
            <a:off x="7395272" y="3823003"/>
            <a:ext cx="404593" cy="38296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88" h="3087">
                <a:moveTo>
                  <a:pt x="0" y="1543"/>
                </a:moveTo>
                <a:cubicBezTo>
                  <a:pt x="0" y="2396"/>
                  <a:pt x="692" y="3087"/>
                  <a:pt x="1544" y="3087"/>
                </a:cubicBezTo>
                <a:cubicBezTo>
                  <a:pt x="2397" y="3087"/>
                  <a:pt x="3088" y="2396"/>
                  <a:pt x="3088" y="1543"/>
                </a:cubicBezTo>
                <a:cubicBezTo>
                  <a:pt x="3088" y="691"/>
                  <a:pt x="2397" y="0"/>
                  <a:pt x="1544" y="0"/>
                </a:cubicBezTo>
                <a:cubicBezTo>
                  <a:pt x="692" y="0"/>
                  <a:pt x="0" y="691"/>
                  <a:pt x="0" y="1543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76200" cap="flat">
            <a:solidFill>
              <a:schemeClr val="bg1"/>
            </a:solidFill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u="none" strike="noStrike" kern="1200" dirty="0">
                <a:ln>
                  <a:noFill/>
                </a:ln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rPr>
              <a:t>3</a:t>
            </a:r>
          </a:p>
        </p:txBody>
      </p:sp>
      <p:grpSp>
        <p:nvGrpSpPr>
          <p:cNvPr id="47" name="Grupo 46">
            <a:extLst>
              <a:ext uri="{FF2B5EF4-FFF2-40B4-BE49-F238E27FC236}">
                <a16:creationId xmlns:a16="http://schemas.microsoft.com/office/drawing/2014/main" id="{3A5998C6-2473-9F78-BC39-00982B174041}"/>
              </a:ext>
            </a:extLst>
          </p:cNvPr>
          <p:cNvGrpSpPr/>
          <p:nvPr/>
        </p:nvGrpSpPr>
        <p:grpSpPr>
          <a:xfrm>
            <a:off x="7481959" y="5209669"/>
            <a:ext cx="4049086" cy="1016627"/>
            <a:chOff x="4951241" y="1635854"/>
            <a:chExt cx="4049086" cy="957597"/>
          </a:xfrm>
        </p:grpSpPr>
        <p:sp>
          <p:nvSpPr>
            <p:cNvPr id="48" name="Rectángulo 47">
              <a:extLst>
                <a:ext uri="{FF2B5EF4-FFF2-40B4-BE49-F238E27FC236}">
                  <a16:creationId xmlns:a16="http://schemas.microsoft.com/office/drawing/2014/main" id="{784FA3AB-0660-60F3-7336-68C7B762D6B2}"/>
                </a:ext>
              </a:extLst>
            </p:cNvPr>
            <p:cNvSpPr/>
            <p:nvPr/>
          </p:nvSpPr>
          <p:spPr>
            <a:xfrm>
              <a:off x="4994584" y="1892731"/>
              <a:ext cx="4005742" cy="70072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ángulo: esquinas superiores redondeadas 48">
              <a:extLst>
                <a:ext uri="{FF2B5EF4-FFF2-40B4-BE49-F238E27FC236}">
                  <a16:creationId xmlns:a16="http://schemas.microsoft.com/office/drawing/2014/main" id="{EF7DB731-B602-D080-364A-A38EFAF7D481}"/>
                </a:ext>
              </a:extLst>
            </p:cNvPr>
            <p:cNvSpPr/>
            <p:nvPr/>
          </p:nvSpPr>
          <p:spPr>
            <a:xfrm>
              <a:off x="4994584" y="1681991"/>
              <a:ext cx="4005743" cy="360726"/>
            </a:xfrm>
            <a:prstGeom prst="round2Same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ysClr val="windowText" lastClr="00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4607820C-0920-8621-6D7B-A931B063E080}"/>
                </a:ext>
              </a:extLst>
            </p:cNvPr>
            <p:cNvSpPr/>
            <p:nvPr/>
          </p:nvSpPr>
          <p:spPr>
            <a:xfrm>
              <a:off x="4951241" y="1846594"/>
              <a:ext cx="4005742" cy="70072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1" name="Rectángulo: esquinas superiores redondeadas 50">
              <a:extLst>
                <a:ext uri="{FF2B5EF4-FFF2-40B4-BE49-F238E27FC236}">
                  <a16:creationId xmlns:a16="http://schemas.microsoft.com/office/drawing/2014/main" id="{8E8FFE36-4D01-B3E8-0C12-F5DD4550EEB8}"/>
                </a:ext>
              </a:extLst>
            </p:cNvPr>
            <p:cNvSpPr/>
            <p:nvPr/>
          </p:nvSpPr>
          <p:spPr>
            <a:xfrm>
              <a:off x="4951241" y="1635854"/>
              <a:ext cx="4005743" cy="360726"/>
            </a:xfrm>
            <a:prstGeom prst="round2Same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highlight>
                  <a:srgbClr val="FFFF00"/>
                </a:highlight>
              </a:endParaRPr>
            </a:p>
          </p:txBody>
        </p:sp>
      </p:grpSp>
      <p:sp>
        <p:nvSpPr>
          <p:cNvPr id="52" name="CuadroTexto 51">
            <a:extLst>
              <a:ext uri="{FF2B5EF4-FFF2-40B4-BE49-F238E27FC236}">
                <a16:creationId xmlns:a16="http://schemas.microsoft.com/office/drawing/2014/main" id="{9F6AA570-E4A0-B455-46DE-03EAB3F0D0D3}"/>
              </a:ext>
            </a:extLst>
          </p:cNvPr>
          <p:cNvSpPr txBox="1"/>
          <p:nvPr/>
        </p:nvSpPr>
        <p:spPr>
          <a:xfrm>
            <a:off x="7886551" y="5247530"/>
            <a:ext cx="35658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1400" b="1" i="0" dirty="0">
                <a:solidFill>
                  <a:schemeClr val="bg1"/>
                </a:solidFill>
                <a:effectLst/>
                <a:latin typeface="__Inter_aaf875"/>
              </a:rPr>
              <a:t>Mejor organización y comunicación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02464AE5-6D97-0B7E-8FC1-06A81C79F832}"/>
              </a:ext>
            </a:extLst>
          </p:cNvPr>
          <p:cNvSpPr txBox="1"/>
          <p:nvPr/>
        </p:nvSpPr>
        <p:spPr>
          <a:xfrm>
            <a:off x="7531942" y="5588271"/>
            <a:ext cx="395575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La clara separación de capas promueve un proceso de desarrollo más organizado, facilitando la comunicación entre los miembros del equipo y reduciendo la confusión.</a:t>
            </a:r>
            <a:endParaRPr lang="es-MX" sz="1100" dirty="0">
              <a:solidFill>
                <a:schemeClr val="bg1"/>
              </a:solidFill>
            </a:endParaRPr>
          </a:p>
        </p:txBody>
      </p:sp>
      <p:sp>
        <p:nvSpPr>
          <p:cNvPr id="54" name="Freeform 1">
            <a:extLst>
              <a:ext uri="{FF2B5EF4-FFF2-40B4-BE49-F238E27FC236}">
                <a16:creationId xmlns:a16="http://schemas.microsoft.com/office/drawing/2014/main" id="{29233780-1AC2-9481-0ADC-2BFAE9DB3C9C}"/>
              </a:ext>
            </a:extLst>
          </p:cNvPr>
          <p:cNvSpPr/>
          <p:nvPr/>
        </p:nvSpPr>
        <p:spPr>
          <a:xfrm>
            <a:off x="7438616" y="5156326"/>
            <a:ext cx="404593" cy="38296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88" h="3087">
                <a:moveTo>
                  <a:pt x="0" y="1543"/>
                </a:moveTo>
                <a:cubicBezTo>
                  <a:pt x="0" y="2396"/>
                  <a:pt x="692" y="3087"/>
                  <a:pt x="1544" y="3087"/>
                </a:cubicBezTo>
                <a:cubicBezTo>
                  <a:pt x="2397" y="3087"/>
                  <a:pt x="3088" y="2396"/>
                  <a:pt x="3088" y="1543"/>
                </a:cubicBezTo>
                <a:cubicBezTo>
                  <a:pt x="3088" y="691"/>
                  <a:pt x="2397" y="0"/>
                  <a:pt x="1544" y="0"/>
                </a:cubicBezTo>
                <a:cubicBezTo>
                  <a:pt x="692" y="0"/>
                  <a:pt x="0" y="691"/>
                  <a:pt x="0" y="1543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76200" cap="flat">
            <a:solidFill>
              <a:schemeClr val="bg1"/>
            </a:solidFill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rPr>
              <a:t>4</a:t>
            </a:r>
            <a:endParaRPr lang="en-US" sz="2000" u="none" strike="noStrike" kern="1200" dirty="0">
              <a:ln>
                <a:noFill/>
              </a:ln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Arial Unicode MS" pitchFamily="2"/>
            </a:endParaRPr>
          </a:p>
        </p:txBody>
      </p:sp>
      <p:grpSp>
        <p:nvGrpSpPr>
          <p:cNvPr id="67" name="Grupo 66">
            <a:extLst>
              <a:ext uri="{FF2B5EF4-FFF2-40B4-BE49-F238E27FC236}">
                <a16:creationId xmlns:a16="http://schemas.microsoft.com/office/drawing/2014/main" id="{92776CF8-73BD-7F16-9D23-991108FB4BDF}"/>
              </a:ext>
            </a:extLst>
          </p:cNvPr>
          <p:cNvGrpSpPr/>
          <p:nvPr/>
        </p:nvGrpSpPr>
        <p:grpSpPr>
          <a:xfrm>
            <a:off x="3575207" y="3561340"/>
            <a:ext cx="3679233" cy="1782235"/>
            <a:chOff x="3868064" y="1243288"/>
            <a:chExt cx="3344994" cy="1897046"/>
          </a:xfrm>
        </p:grpSpPr>
        <p:grpSp>
          <p:nvGrpSpPr>
            <p:cNvPr id="66" name="Grupo 65">
              <a:extLst>
                <a:ext uri="{FF2B5EF4-FFF2-40B4-BE49-F238E27FC236}">
                  <a16:creationId xmlns:a16="http://schemas.microsoft.com/office/drawing/2014/main" id="{1EE66786-7948-93DA-F8F7-D2D7A158AE8B}"/>
                </a:ext>
              </a:extLst>
            </p:cNvPr>
            <p:cNvGrpSpPr/>
            <p:nvPr/>
          </p:nvGrpSpPr>
          <p:grpSpPr>
            <a:xfrm>
              <a:off x="3869074" y="1331098"/>
              <a:ext cx="3343984" cy="1809236"/>
              <a:chOff x="3869074" y="1331098"/>
              <a:chExt cx="3343984" cy="1809236"/>
            </a:xfrm>
          </p:grpSpPr>
          <p:sp>
            <p:nvSpPr>
              <p:cNvPr id="59" name="Rectángulo 58">
                <a:extLst>
                  <a:ext uri="{FF2B5EF4-FFF2-40B4-BE49-F238E27FC236}">
                    <a16:creationId xmlns:a16="http://schemas.microsoft.com/office/drawing/2014/main" id="{EB37FF65-28E5-0F8F-BEA9-69B7C14ADFCC}"/>
                  </a:ext>
                </a:extLst>
              </p:cNvPr>
              <p:cNvSpPr/>
              <p:nvPr/>
            </p:nvSpPr>
            <p:spPr>
              <a:xfrm>
                <a:off x="3869074" y="1331098"/>
                <a:ext cx="3343984" cy="1809236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Triángulo rectángulo 60">
                <a:extLst>
                  <a:ext uri="{FF2B5EF4-FFF2-40B4-BE49-F238E27FC236}">
                    <a16:creationId xmlns:a16="http://schemas.microsoft.com/office/drawing/2014/main" id="{4B9EAD42-EDB2-F675-0D49-F95B347537B2}"/>
                  </a:ext>
                </a:extLst>
              </p:cNvPr>
              <p:cNvSpPr/>
              <p:nvPr/>
            </p:nvSpPr>
            <p:spPr>
              <a:xfrm rot="16200000">
                <a:off x="6666897" y="2594313"/>
                <a:ext cx="406681" cy="685359"/>
              </a:xfrm>
              <a:prstGeom prst="rt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  <p:sp>
          <p:nvSpPr>
            <p:cNvPr id="64" name="Flecha: cheurón 63">
              <a:extLst>
                <a:ext uri="{FF2B5EF4-FFF2-40B4-BE49-F238E27FC236}">
                  <a16:creationId xmlns:a16="http://schemas.microsoft.com/office/drawing/2014/main" id="{22E0D27F-3977-2738-4736-8DF04B211951}"/>
                </a:ext>
              </a:extLst>
            </p:cNvPr>
            <p:cNvSpPr/>
            <p:nvPr/>
          </p:nvSpPr>
          <p:spPr>
            <a:xfrm rot="5400000">
              <a:off x="5336716" y="-225364"/>
              <a:ext cx="406679" cy="3343984"/>
            </a:xfrm>
            <a:prstGeom prst="chevron">
              <a:avLst>
                <a:gd name="adj" fmla="val 36"/>
              </a:avLst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tx1"/>
                </a:solidFill>
              </a:endParaRPr>
            </a:p>
          </p:txBody>
        </p:sp>
      </p:grpSp>
      <p:sp>
        <p:nvSpPr>
          <p:cNvPr id="56" name="CuadroTexto 55">
            <a:extLst>
              <a:ext uri="{FF2B5EF4-FFF2-40B4-BE49-F238E27FC236}">
                <a16:creationId xmlns:a16="http://schemas.microsoft.com/office/drawing/2014/main" id="{57EFCA8D-36AD-7757-3F02-F5A88BD7C853}"/>
              </a:ext>
            </a:extLst>
          </p:cNvPr>
          <p:cNvSpPr txBox="1"/>
          <p:nvPr/>
        </p:nvSpPr>
        <p:spPr>
          <a:xfrm>
            <a:off x="3610499" y="3546041"/>
            <a:ext cx="3678122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1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MVC es un patrón de diseño de arquitectura de software que separa una aplicación en tres componentes interconectados</a:t>
            </a:r>
          </a:p>
          <a:p>
            <a:endParaRPr lang="es-ES" sz="11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s-ES" sz="1100" dirty="0"/>
              <a:t>Modelo: Gestiona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s-ES" sz="1100" dirty="0"/>
              <a:t>Vista: Vistas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s-ES" sz="1100" dirty="0"/>
              <a:t>Controlador: Recibe</a:t>
            </a:r>
          </a:p>
          <a:p>
            <a:endParaRPr lang="es-ES" sz="900" dirty="0"/>
          </a:p>
          <a:p>
            <a:pPr algn="just"/>
            <a:r>
              <a:rPr lang="es-ES" sz="1100" dirty="0"/>
              <a:t>Esta separación permite el desarrollo, mantenimiento y escalabilidad eficientes de las aplicaciones.</a:t>
            </a:r>
            <a:endParaRPr lang="es-MX" sz="1100" dirty="0"/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35AFC577-ACD1-760D-C567-A9E25CDE49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1" t="15352" r="34349"/>
          <a:stretch/>
        </p:blipFill>
        <p:spPr>
          <a:xfrm>
            <a:off x="33658" y="1135065"/>
            <a:ext cx="3575729" cy="537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73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192637" y="218642"/>
            <a:ext cx="7374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Lenguajes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 de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Programación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  <a:cs typeface="Poppins Medium" pitchFamily="2" charset="77"/>
            </a:endParaRPr>
          </a:p>
          <a:p>
            <a:endParaRPr lang="es-MX" dirty="0"/>
          </a:p>
        </p:txBody>
      </p:sp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02EAE39D-C44D-CCD3-36BA-CECDEA0DCD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09" t="23241" r="21007" b="17839"/>
          <a:stretch/>
        </p:blipFill>
        <p:spPr>
          <a:xfrm>
            <a:off x="1143502" y="1346023"/>
            <a:ext cx="9266263" cy="537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83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548694" y="180892"/>
            <a:ext cx="7374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Seguridad</a:t>
            </a:r>
          </a:p>
          <a:p>
            <a:endParaRPr lang="es-MX" dirty="0"/>
          </a:p>
        </p:txBody>
      </p:sp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D7AEDEC-0A08-28AD-D5F5-27B87D4C5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6" y="1589715"/>
            <a:ext cx="6724557" cy="4165910"/>
          </a:xfrm>
          <a:prstGeom prst="rect">
            <a:avLst/>
          </a:prstGeom>
        </p:spPr>
      </p:pic>
      <p:grpSp>
        <p:nvGrpSpPr>
          <p:cNvPr id="32" name="Grupo 31">
            <a:extLst>
              <a:ext uri="{FF2B5EF4-FFF2-40B4-BE49-F238E27FC236}">
                <a16:creationId xmlns:a16="http://schemas.microsoft.com/office/drawing/2014/main" id="{A8B967E0-260F-8859-AF26-A290570F4524}"/>
              </a:ext>
            </a:extLst>
          </p:cNvPr>
          <p:cNvGrpSpPr/>
          <p:nvPr/>
        </p:nvGrpSpPr>
        <p:grpSpPr>
          <a:xfrm>
            <a:off x="6978818" y="4186229"/>
            <a:ext cx="3847498" cy="571892"/>
            <a:chOff x="6848465" y="1787361"/>
            <a:chExt cx="4530055" cy="689571"/>
          </a:xfrm>
        </p:grpSpPr>
        <p:sp>
          <p:nvSpPr>
            <p:cNvPr id="25" name="Rectángulo: esquinas redondeadas 24">
              <a:extLst>
                <a:ext uri="{FF2B5EF4-FFF2-40B4-BE49-F238E27FC236}">
                  <a16:creationId xmlns:a16="http://schemas.microsoft.com/office/drawing/2014/main" id="{7C088D63-551D-7AD0-F240-7EAAE2740E7F}"/>
                </a:ext>
              </a:extLst>
            </p:cNvPr>
            <p:cNvSpPr/>
            <p:nvPr/>
          </p:nvSpPr>
          <p:spPr>
            <a:xfrm>
              <a:off x="6848465" y="1787361"/>
              <a:ext cx="4530055" cy="689571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Rectángulo: esquinas redondeadas 27">
              <a:extLst>
                <a:ext uri="{FF2B5EF4-FFF2-40B4-BE49-F238E27FC236}">
                  <a16:creationId xmlns:a16="http://schemas.microsoft.com/office/drawing/2014/main" id="{C44593D2-732F-4BD3-19E3-0606B58C3865}"/>
                </a:ext>
              </a:extLst>
            </p:cNvPr>
            <p:cNvSpPr/>
            <p:nvPr/>
          </p:nvSpPr>
          <p:spPr>
            <a:xfrm>
              <a:off x="6848465" y="1787362"/>
              <a:ext cx="4530055" cy="65803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" name="Freeform 1">
              <a:extLst>
                <a:ext uri="{FF2B5EF4-FFF2-40B4-BE49-F238E27FC236}">
                  <a16:creationId xmlns:a16="http://schemas.microsoft.com/office/drawing/2014/main" id="{D6B89FAF-1199-4655-6082-13E3B9247F50}"/>
                </a:ext>
              </a:extLst>
            </p:cNvPr>
            <p:cNvSpPr/>
            <p:nvPr/>
          </p:nvSpPr>
          <p:spPr>
            <a:xfrm>
              <a:off x="6960986" y="1880147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4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Arial Unicode MS" pitchFamily="2"/>
                </a:rPr>
                <a:t>3</a:t>
              </a:r>
              <a:endParaRPr lang="en-US" sz="2400" u="none" strike="noStrike" kern="1200" dirty="0">
                <a:ln>
                  <a:noFill/>
                </a:ln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endParaRPr>
            </a:p>
          </p:txBody>
        </p:sp>
      </p:grpSp>
      <p:sp>
        <p:nvSpPr>
          <p:cNvPr id="27" name="TextBox 75">
            <a:extLst>
              <a:ext uri="{FF2B5EF4-FFF2-40B4-BE49-F238E27FC236}">
                <a16:creationId xmlns:a16="http://schemas.microsoft.com/office/drawing/2014/main" id="{F91BD427-7EFE-0C1B-82CF-5B813BA3444A}"/>
              </a:ext>
            </a:extLst>
          </p:cNvPr>
          <p:cNvSpPr txBox="1"/>
          <p:nvPr/>
        </p:nvSpPr>
        <p:spPr>
          <a:xfrm flipH="1">
            <a:off x="7501356" y="4241222"/>
            <a:ext cx="3324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i="0" dirty="0">
                <a:solidFill>
                  <a:schemeClr val="bg1"/>
                </a:solidFill>
                <a:effectLst/>
                <a:latin typeface="__Inter_aaf875"/>
              </a:rPr>
              <a:t>Mantener contraseñas cifradas bcrypt en base de datos.</a:t>
            </a:r>
            <a:endParaRPr lang="es-ES" sz="1200" b="0" i="0" dirty="0">
              <a:solidFill>
                <a:schemeClr val="bg1"/>
              </a:solidFill>
              <a:effectLst/>
              <a:latin typeface="__Inter_aaf875"/>
            </a:endParaRPr>
          </a:p>
          <a:p>
            <a:endParaRPr lang="en-US" sz="1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Poppins Medium" pitchFamily="2" charset="77"/>
            </a:endParaRP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CCA007E3-D90F-87F5-6CAA-22A872EB1B02}"/>
              </a:ext>
            </a:extLst>
          </p:cNvPr>
          <p:cNvGrpSpPr/>
          <p:nvPr/>
        </p:nvGrpSpPr>
        <p:grpSpPr>
          <a:xfrm>
            <a:off x="6978818" y="1627820"/>
            <a:ext cx="3847498" cy="571892"/>
            <a:chOff x="6848462" y="1787359"/>
            <a:chExt cx="4530053" cy="689571"/>
          </a:xfrm>
        </p:grpSpPr>
        <p:sp>
          <p:nvSpPr>
            <p:cNvPr id="34" name="Rectángulo: esquinas redondeadas 33">
              <a:extLst>
                <a:ext uri="{FF2B5EF4-FFF2-40B4-BE49-F238E27FC236}">
                  <a16:creationId xmlns:a16="http://schemas.microsoft.com/office/drawing/2014/main" id="{4761DCE8-6965-5E97-1F15-377A521569FE}"/>
                </a:ext>
              </a:extLst>
            </p:cNvPr>
            <p:cNvSpPr/>
            <p:nvPr/>
          </p:nvSpPr>
          <p:spPr>
            <a:xfrm>
              <a:off x="6848462" y="1787359"/>
              <a:ext cx="4530053" cy="689571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5" name="Rectángulo: esquinas redondeadas 34">
              <a:extLst>
                <a:ext uri="{FF2B5EF4-FFF2-40B4-BE49-F238E27FC236}">
                  <a16:creationId xmlns:a16="http://schemas.microsoft.com/office/drawing/2014/main" id="{0DC3BCB6-D415-5D68-55DD-E2563B0C50AD}"/>
                </a:ext>
              </a:extLst>
            </p:cNvPr>
            <p:cNvSpPr/>
            <p:nvPr/>
          </p:nvSpPr>
          <p:spPr>
            <a:xfrm>
              <a:off x="6848462" y="1787360"/>
              <a:ext cx="4530053" cy="65803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6" name="Freeform 1">
              <a:extLst>
                <a:ext uri="{FF2B5EF4-FFF2-40B4-BE49-F238E27FC236}">
                  <a16:creationId xmlns:a16="http://schemas.microsoft.com/office/drawing/2014/main" id="{95798A19-0DB4-93FA-0545-0D2D4E1E0E90}"/>
                </a:ext>
              </a:extLst>
            </p:cNvPr>
            <p:cNvSpPr/>
            <p:nvPr/>
          </p:nvSpPr>
          <p:spPr>
            <a:xfrm>
              <a:off x="6960986" y="1880148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400" u="none" strike="noStrike" kern="1200" dirty="0">
                  <a:ln>
                    <a:noFill/>
                  </a:ln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Arial Unicode MS" pitchFamily="2"/>
                </a:rPr>
                <a:t>1</a:t>
              </a:r>
            </a:p>
          </p:txBody>
        </p:sp>
      </p:grpSp>
      <p:sp>
        <p:nvSpPr>
          <p:cNvPr id="37" name="TextBox 75">
            <a:extLst>
              <a:ext uri="{FF2B5EF4-FFF2-40B4-BE49-F238E27FC236}">
                <a16:creationId xmlns:a16="http://schemas.microsoft.com/office/drawing/2014/main" id="{8D76F23A-FA52-BFE1-5C68-D55C3880296A}"/>
              </a:ext>
            </a:extLst>
          </p:cNvPr>
          <p:cNvSpPr txBox="1"/>
          <p:nvPr/>
        </p:nvSpPr>
        <p:spPr>
          <a:xfrm flipH="1">
            <a:off x="7480060" y="1669855"/>
            <a:ext cx="2920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i="0" dirty="0">
                <a:solidFill>
                  <a:schemeClr val="bg1"/>
                </a:solidFill>
                <a:effectLst/>
                <a:latin typeface="__Inter_aaf875"/>
              </a:rPr>
              <a:t>Implementar políticas de contraseñas seguras</a:t>
            </a:r>
            <a:r>
              <a:rPr lang="es-ES" sz="1200" b="0" i="0" dirty="0">
                <a:solidFill>
                  <a:schemeClr val="bg1"/>
                </a:solidFill>
                <a:effectLst/>
                <a:latin typeface="__Inter_aaf875"/>
              </a:rPr>
              <a:t> </a:t>
            </a:r>
            <a:endParaRPr lang="en-US" sz="1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Poppins Medium" pitchFamily="2" charset="77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483B361E-8DFC-6E93-7CEC-B697908732D0}"/>
              </a:ext>
            </a:extLst>
          </p:cNvPr>
          <p:cNvSpPr txBox="1"/>
          <p:nvPr/>
        </p:nvSpPr>
        <p:spPr>
          <a:xfrm>
            <a:off x="6795690" y="2169360"/>
            <a:ext cx="4187825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Generar una contraseña temporal inicial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Longitud mínima (por ejemplo, 12 caracteres)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Mezcla de letras mayúsculas y minúsculas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Inclusión de números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Caducidad de la contraseña (por ejemplo, cada 90 días)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6283696B-6A36-0EB7-A5F1-A4C43DDA0827}"/>
              </a:ext>
            </a:extLst>
          </p:cNvPr>
          <p:cNvGrpSpPr/>
          <p:nvPr/>
        </p:nvGrpSpPr>
        <p:grpSpPr>
          <a:xfrm>
            <a:off x="6978818" y="3134216"/>
            <a:ext cx="3847498" cy="571892"/>
            <a:chOff x="6848462" y="1787359"/>
            <a:chExt cx="4530053" cy="689571"/>
          </a:xfrm>
        </p:grpSpPr>
        <p:sp>
          <p:nvSpPr>
            <p:cNvPr id="45" name="Rectángulo: esquinas redondeadas 44">
              <a:extLst>
                <a:ext uri="{FF2B5EF4-FFF2-40B4-BE49-F238E27FC236}">
                  <a16:creationId xmlns:a16="http://schemas.microsoft.com/office/drawing/2014/main" id="{1B1FF0E2-6B6B-D01D-B6CC-75EEB72D54EF}"/>
                </a:ext>
              </a:extLst>
            </p:cNvPr>
            <p:cNvSpPr/>
            <p:nvPr/>
          </p:nvSpPr>
          <p:spPr>
            <a:xfrm>
              <a:off x="6848462" y="1787359"/>
              <a:ext cx="4530053" cy="689571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" name="Rectángulo: esquinas redondeadas 45">
              <a:extLst>
                <a:ext uri="{FF2B5EF4-FFF2-40B4-BE49-F238E27FC236}">
                  <a16:creationId xmlns:a16="http://schemas.microsoft.com/office/drawing/2014/main" id="{53497DAA-35B7-992A-0ABA-DC795198B5E5}"/>
                </a:ext>
              </a:extLst>
            </p:cNvPr>
            <p:cNvSpPr/>
            <p:nvPr/>
          </p:nvSpPr>
          <p:spPr>
            <a:xfrm>
              <a:off x="6848462" y="1787359"/>
              <a:ext cx="4530053" cy="65803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" name="Freeform 1">
              <a:extLst>
                <a:ext uri="{FF2B5EF4-FFF2-40B4-BE49-F238E27FC236}">
                  <a16:creationId xmlns:a16="http://schemas.microsoft.com/office/drawing/2014/main" id="{31927087-0ABA-3050-0CD1-6E721E694520}"/>
                </a:ext>
              </a:extLst>
            </p:cNvPr>
            <p:cNvSpPr/>
            <p:nvPr/>
          </p:nvSpPr>
          <p:spPr>
            <a:xfrm>
              <a:off x="6960986" y="1880148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4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Arial Unicode MS" pitchFamily="2"/>
                </a:rPr>
                <a:t>2</a:t>
              </a:r>
              <a:endParaRPr lang="en-US" sz="2400" u="none" strike="noStrike" kern="1200" dirty="0">
                <a:ln>
                  <a:noFill/>
                </a:ln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 Unicode MS" pitchFamily="2"/>
              </a:endParaRPr>
            </a:p>
          </p:txBody>
        </p:sp>
      </p:grpSp>
      <p:sp>
        <p:nvSpPr>
          <p:cNvPr id="48" name="TextBox 75">
            <a:extLst>
              <a:ext uri="{FF2B5EF4-FFF2-40B4-BE49-F238E27FC236}">
                <a16:creationId xmlns:a16="http://schemas.microsoft.com/office/drawing/2014/main" id="{CA27E247-FC7E-B882-7B41-C001B3E39DF8}"/>
              </a:ext>
            </a:extLst>
          </p:cNvPr>
          <p:cNvSpPr txBox="1"/>
          <p:nvPr/>
        </p:nvSpPr>
        <p:spPr>
          <a:xfrm flipH="1">
            <a:off x="7480061" y="3268646"/>
            <a:ext cx="2920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latin typeface="__Inter_aaf875"/>
                <a:ea typeface="Roboto Medium" panose="02000000000000000000" pitchFamily="2" charset="0"/>
                <a:cs typeface="Poppins Medium" pitchFamily="2" charset="77"/>
              </a:rPr>
              <a:t>Validar entradas de usuario</a:t>
            </a:r>
            <a:endParaRPr lang="en-US" sz="1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Poppins Medium" pitchFamily="2" charset="77"/>
            </a:endParaRPr>
          </a:p>
        </p:txBody>
      </p:sp>
      <p:grpSp>
        <p:nvGrpSpPr>
          <p:cNvPr id="49" name="Grupo 48">
            <a:extLst>
              <a:ext uri="{FF2B5EF4-FFF2-40B4-BE49-F238E27FC236}">
                <a16:creationId xmlns:a16="http://schemas.microsoft.com/office/drawing/2014/main" id="{86E976F2-EAC1-3FC3-6CE1-B8DA99210488}"/>
              </a:ext>
            </a:extLst>
          </p:cNvPr>
          <p:cNvGrpSpPr/>
          <p:nvPr/>
        </p:nvGrpSpPr>
        <p:grpSpPr>
          <a:xfrm>
            <a:off x="6978818" y="5252506"/>
            <a:ext cx="3847498" cy="571892"/>
            <a:chOff x="6848465" y="1787361"/>
            <a:chExt cx="4530055" cy="689571"/>
          </a:xfrm>
        </p:grpSpPr>
        <p:sp>
          <p:nvSpPr>
            <p:cNvPr id="50" name="Rectángulo: esquinas redondeadas 49">
              <a:extLst>
                <a:ext uri="{FF2B5EF4-FFF2-40B4-BE49-F238E27FC236}">
                  <a16:creationId xmlns:a16="http://schemas.microsoft.com/office/drawing/2014/main" id="{3A539EAD-BBC7-4204-929B-1AF71B259C00}"/>
                </a:ext>
              </a:extLst>
            </p:cNvPr>
            <p:cNvSpPr/>
            <p:nvPr/>
          </p:nvSpPr>
          <p:spPr>
            <a:xfrm>
              <a:off x="6848465" y="1787361"/>
              <a:ext cx="4530055" cy="689571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Rectángulo: esquinas redondeadas 50">
              <a:extLst>
                <a:ext uri="{FF2B5EF4-FFF2-40B4-BE49-F238E27FC236}">
                  <a16:creationId xmlns:a16="http://schemas.microsoft.com/office/drawing/2014/main" id="{59350D3A-5B0E-C354-A8EC-DA0F167AE3AE}"/>
                </a:ext>
              </a:extLst>
            </p:cNvPr>
            <p:cNvSpPr/>
            <p:nvPr/>
          </p:nvSpPr>
          <p:spPr>
            <a:xfrm>
              <a:off x="6848465" y="1787362"/>
              <a:ext cx="4530055" cy="65803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reeform 1">
              <a:extLst>
                <a:ext uri="{FF2B5EF4-FFF2-40B4-BE49-F238E27FC236}">
                  <a16:creationId xmlns:a16="http://schemas.microsoft.com/office/drawing/2014/main" id="{8E6DB384-98A1-4DF6-0027-4448A245F45E}"/>
                </a:ext>
              </a:extLst>
            </p:cNvPr>
            <p:cNvSpPr/>
            <p:nvPr/>
          </p:nvSpPr>
          <p:spPr>
            <a:xfrm>
              <a:off x="6960986" y="1880147"/>
              <a:ext cx="502719" cy="50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88" h="3087">
                  <a:moveTo>
                    <a:pt x="0" y="1543"/>
                  </a:moveTo>
                  <a:cubicBezTo>
                    <a:pt x="0" y="2396"/>
                    <a:pt x="692" y="3087"/>
                    <a:pt x="1544" y="3087"/>
                  </a:cubicBezTo>
                  <a:cubicBezTo>
                    <a:pt x="2397" y="3087"/>
                    <a:pt x="3088" y="2396"/>
                    <a:pt x="3088" y="1543"/>
                  </a:cubicBezTo>
                  <a:cubicBezTo>
                    <a:pt x="3088" y="691"/>
                    <a:pt x="2397" y="0"/>
                    <a:pt x="1544" y="0"/>
                  </a:cubicBezTo>
                  <a:cubicBezTo>
                    <a:pt x="692" y="0"/>
                    <a:pt x="0" y="691"/>
                    <a:pt x="0" y="154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6200" cap="flat">
              <a:solidFill>
                <a:schemeClr val="bg1"/>
              </a:solidFill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400" u="none" strike="noStrike" kern="1200" dirty="0">
                  <a:ln>
                    <a:noFill/>
                  </a:ln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Arial Unicode MS" pitchFamily="2"/>
                </a:rPr>
                <a:t>4</a:t>
              </a:r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7F069C7-E9F9-CD05-1BB4-6DCB46E92C03}"/>
              </a:ext>
            </a:extLst>
          </p:cNvPr>
          <p:cNvSpPr txBox="1"/>
          <p:nvPr/>
        </p:nvSpPr>
        <p:spPr>
          <a:xfrm>
            <a:off x="6730773" y="5841398"/>
            <a:ext cx="4191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Verificar la identidad y cambio de contraseña del usuario a través del correo electrónico.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Garantiza que la nueva contraseña cumpla con la política de contraseñas seguras</a:t>
            </a:r>
          </a:p>
        </p:txBody>
      </p:sp>
      <p:sp>
        <p:nvSpPr>
          <p:cNvPr id="57" name="TextBox 75">
            <a:extLst>
              <a:ext uri="{FF2B5EF4-FFF2-40B4-BE49-F238E27FC236}">
                <a16:creationId xmlns:a16="http://schemas.microsoft.com/office/drawing/2014/main" id="{DBE3CB59-997E-8079-5EB6-3117E7B1FD18}"/>
              </a:ext>
            </a:extLst>
          </p:cNvPr>
          <p:cNvSpPr txBox="1"/>
          <p:nvPr/>
        </p:nvSpPr>
        <p:spPr>
          <a:xfrm flipH="1">
            <a:off x="7480061" y="5267405"/>
            <a:ext cx="3441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1200" b="1" i="0" dirty="0">
                <a:solidFill>
                  <a:schemeClr val="bg1"/>
                </a:solidFill>
                <a:effectLst/>
                <a:latin typeface="__Inter_aaf875"/>
              </a:rPr>
              <a:t>Se usará un proceso seguro de restablecimiento de contraseña</a:t>
            </a:r>
            <a:r>
              <a:rPr lang="es-ES" sz="1200" b="0" i="0" dirty="0">
                <a:solidFill>
                  <a:schemeClr val="bg1"/>
                </a:solidFill>
                <a:effectLst/>
                <a:latin typeface="__Inter_aaf875"/>
              </a:rPr>
              <a:t> 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33207F87-B14A-3BEC-CA96-144F16A2495B}"/>
              </a:ext>
            </a:extLst>
          </p:cNvPr>
          <p:cNvSpPr txBox="1"/>
          <p:nvPr/>
        </p:nvSpPr>
        <p:spPr>
          <a:xfrm>
            <a:off x="6817281" y="3692394"/>
            <a:ext cx="413435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sz="1100" b="0" i="0" dirty="0">
                <a:solidFill>
                  <a:srgbClr val="374151"/>
                </a:solidFill>
                <a:effectLst/>
                <a:latin typeface="__Inter_aaf875"/>
              </a:rPr>
              <a:t>Cumplirá con el punto número uno para poder verificar la existencia de usuario.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F20BAA2B-A388-F81B-31E0-D215024C544C}"/>
              </a:ext>
            </a:extLst>
          </p:cNvPr>
          <p:cNvSpPr txBox="1"/>
          <p:nvPr/>
        </p:nvSpPr>
        <p:spPr>
          <a:xfrm>
            <a:off x="6795690" y="4726302"/>
            <a:ext cx="412619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374151"/>
                </a:solidFill>
                <a:latin typeface="__Inter_aaf875"/>
              </a:rPr>
              <a:t>La contraseña no será visible en la base de datos como texto plano.</a:t>
            </a:r>
            <a:endParaRPr lang="es-ES" sz="1100" b="0" i="0" dirty="0">
              <a:solidFill>
                <a:srgbClr val="374151"/>
              </a:solidFill>
              <a:effectLst/>
              <a:latin typeface="__Inter_aaf875"/>
            </a:endParaRPr>
          </a:p>
        </p:txBody>
      </p:sp>
    </p:spTree>
    <p:extLst>
      <p:ext uri="{BB962C8B-B14F-4D97-AF65-F5344CB8AC3E}">
        <p14:creationId xmlns:p14="http://schemas.microsoft.com/office/powerpoint/2010/main" val="1114458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lay 51">
            <a:extLst>
              <a:ext uri="{FF2B5EF4-FFF2-40B4-BE49-F238E27FC236}">
                <a16:creationId xmlns:a16="http://schemas.microsoft.com/office/drawing/2014/main" id="{9A71F58F-8053-A871-5085-E2C859CB3AC2}"/>
              </a:ext>
            </a:extLst>
          </p:cNvPr>
          <p:cNvSpPr/>
          <p:nvPr/>
        </p:nvSpPr>
        <p:spPr>
          <a:xfrm flipH="1">
            <a:off x="8004175" y="116975"/>
            <a:ext cx="4187825" cy="1069812"/>
          </a:xfrm>
          <a:custGeom>
            <a:avLst/>
            <a:gdLst>
              <a:gd name="connsiteX0" fmla="*/ 0 w 1619837"/>
              <a:gd name="connsiteY0" fmla="*/ 0 h 1619837"/>
              <a:gd name="connsiteX1" fmla="*/ 809919 w 1619837"/>
              <a:gd name="connsiteY1" fmla="*/ 0 h 1619837"/>
              <a:gd name="connsiteX2" fmla="*/ 1619838 w 1619837"/>
              <a:gd name="connsiteY2" fmla="*/ 809919 h 1619837"/>
              <a:gd name="connsiteX3" fmla="*/ 809919 w 1619837"/>
              <a:gd name="connsiteY3" fmla="*/ 1619838 h 1619837"/>
              <a:gd name="connsiteX4" fmla="*/ 0 w 1619837"/>
              <a:gd name="connsiteY4" fmla="*/ 1619837 h 1619837"/>
              <a:gd name="connsiteX5" fmla="*/ 0 w 1619837"/>
              <a:gd name="connsiteY5" fmla="*/ 0 h 1619837"/>
              <a:gd name="connsiteX0" fmla="*/ 0 w 6336217"/>
              <a:gd name="connsiteY0" fmla="*/ 0 h 1619838"/>
              <a:gd name="connsiteX1" fmla="*/ 5526298 w 6336217"/>
              <a:gd name="connsiteY1" fmla="*/ 0 h 1619838"/>
              <a:gd name="connsiteX2" fmla="*/ 6336217 w 6336217"/>
              <a:gd name="connsiteY2" fmla="*/ 809919 h 1619838"/>
              <a:gd name="connsiteX3" fmla="*/ 5526298 w 6336217"/>
              <a:gd name="connsiteY3" fmla="*/ 1619838 h 1619838"/>
              <a:gd name="connsiteX4" fmla="*/ 4716379 w 6336217"/>
              <a:gd name="connsiteY4" fmla="*/ 1619837 h 1619838"/>
              <a:gd name="connsiteX5" fmla="*/ 0 w 6336217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50263 h 1619838"/>
              <a:gd name="connsiteX5" fmla="*/ 4708 w 6340925"/>
              <a:gd name="connsiteY5" fmla="*/ 0 h 1619838"/>
              <a:gd name="connsiteX0" fmla="*/ 4708 w 6340925"/>
              <a:gd name="connsiteY0" fmla="*/ 0 h 1629776"/>
              <a:gd name="connsiteX1" fmla="*/ 5531006 w 6340925"/>
              <a:gd name="connsiteY1" fmla="*/ 0 h 1629776"/>
              <a:gd name="connsiteX2" fmla="*/ 6340925 w 6340925"/>
              <a:gd name="connsiteY2" fmla="*/ 809919 h 1629776"/>
              <a:gd name="connsiteX3" fmla="*/ 5531006 w 6340925"/>
              <a:gd name="connsiteY3" fmla="*/ 1619838 h 1629776"/>
              <a:gd name="connsiteX4" fmla="*/ 0 w 6340925"/>
              <a:gd name="connsiteY4" fmla="*/ 1629776 h 1629776"/>
              <a:gd name="connsiteX5" fmla="*/ 4708 w 6340925"/>
              <a:gd name="connsiteY5" fmla="*/ 0 h 1629776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577022 h 1619838"/>
              <a:gd name="connsiteX5" fmla="*/ 4708 w 6340925"/>
              <a:gd name="connsiteY5" fmla="*/ 0 h 1619838"/>
              <a:gd name="connsiteX0" fmla="*/ 4708 w 6340925"/>
              <a:gd name="connsiteY0" fmla="*/ 0 h 1619838"/>
              <a:gd name="connsiteX1" fmla="*/ 5531006 w 6340925"/>
              <a:gd name="connsiteY1" fmla="*/ 0 h 1619838"/>
              <a:gd name="connsiteX2" fmla="*/ 6340925 w 6340925"/>
              <a:gd name="connsiteY2" fmla="*/ 809919 h 1619838"/>
              <a:gd name="connsiteX3" fmla="*/ 5531006 w 6340925"/>
              <a:gd name="connsiteY3" fmla="*/ 1619838 h 1619838"/>
              <a:gd name="connsiteX4" fmla="*/ 0 w 6340925"/>
              <a:gd name="connsiteY4" fmla="*/ 1618052 h 1619838"/>
              <a:gd name="connsiteX5" fmla="*/ 4708 w 6340925"/>
              <a:gd name="connsiteY5" fmla="*/ 0 h 16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0925" h="1619838">
                <a:moveTo>
                  <a:pt x="4708" y="0"/>
                </a:moveTo>
                <a:lnTo>
                  <a:pt x="5531006" y="0"/>
                </a:lnTo>
                <a:cubicBezTo>
                  <a:pt x="5978312" y="0"/>
                  <a:pt x="6340925" y="362613"/>
                  <a:pt x="6340925" y="809919"/>
                </a:cubicBezTo>
                <a:cubicBezTo>
                  <a:pt x="6340925" y="1257225"/>
                  <a:pt x="5978312" y="1619838"/>
                  <a:pt x="5531006" y="1619838"/>
                </a:cubicBezTo>
                <a:lnTo>
                  <a:pt x="0" y="1618052"/>
                </a:lnTo>
                <a:cubicBezTo>
                  <a:pt x="1569" y="1101298"/>
                  <a:pt x="3139" y="516754"/>
                  <a:pt x="47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C7B7D255-C54A-4CBC-BAD8-1571A1AB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3208" y="218642"/>
            <a:ext cx="1451505" cy="8664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8930727-A102-5B4C-D6E4-634371464DFE}"/>
              </a:ext>
            </a:extLst>
          </p:cNvPr>
          <p:cNvSpPr txBox="1"/>
          <p:nvPr/>
        </p:nvSpPr>
        <p:spPr>
          <a:xfrm>
            <a:off x="9035865" y="479545"/>
            <a:ext cx="32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dirty="0">
                <a:solidFill>
                  <a:schemeClr val="bg1">
                    <a:lumMod val="95000"/>
                  </a:schemeClr>
                </a:solidFill>
              </a:rPr>
              <a:t>“Generando Valor Sustentable”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3928D75A-604E-88EA-2C16-449149D2C9F8}"/>
              </a:ext>
            </a:extLst>
          </p:cNvPr>
          <p:cNvSpPr/>
          <p:nvPr/>
        </p:nvSpPr>
        <p:spPr>
          <a:xfrm>
            <a:off x="3610499" y="859096"/>
            <a:ext cx="94339" cy="943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1498AC0A-D873-852B-1A8D-3F6F496F9E3E}"/>
              </a:ext>
            </a:extLst>
          </p:cNvPr>
          <p:cNvSpPr/>
          <p:nvPr/>
        </p:nvSpPr>
        <p:spPr>
          <a:xfrm>
            <a:off x="3832967" y="859096"/>
            <a:ext cx="94339" cy="943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6F579F39-81E5-9784-1615-CB88ACA855FE}"/>
              </a:ext>
            </a:extLst>
          </p:cNvPr>
          <p:cNvSpPr/>
          <p:nvPr/>
        </p:nvSpPr>
        <p:spPr>
          <a:xfrm>
            <a:off x="4055435" y="859096"/>
            <a:ext cx="94339" cy="943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Oval 12">
            <a:extLst>
              <a:ext uri="{FF2B5EF4-FFF2-40B4-BE49-F238E27FC236}">
                <a16:creationId xmlns:a16="http://schemas.microsoft.com/office/drawing/2014/main" id="{2FC0CB2D-0C19-6B49-6930-ECBB5D8B43D0}"/>
              </a:ext>
            </a:extLst>
          </p:cNvPr>
          <p:cNvSpPr/>
          <p:nvPr/>
        </p:nvSpPr>
        <p:spPr>
          <a:xfrm>
            <a:off x="4277903" y="859096"/>
            <a:ext cx="94339" cy="94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F7439C79-1D12-8DB8-30D8-F891607D3EEA}"/>
              </a:ext>
            </a:extLst>
          </p:cNvPr>
          <p:cNvSpPr/>
          <p:nvPr/>
        </p:nvSpPr>
        <p:spPr>
          <a:xfrm>
            <a:off x="4500370" y="859096"/>
            <a:ext cx="94339" cy="9433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4FC7A47-2767-60B5-6A38-31E4856A293C}"/>
              </a:ext>
            </a:extLst>
          </p:cNvPr>
          <p:cNvSpPr txBox="1"/>
          <p:nvPr/>
        </p:nvSpPr>
        <p:spPr>
          <a:xfrm>
            <a:off x="192637" y="218642"/>
            <a:ext cx="7374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Java VS PHP</a:t>
            </a:r>
          </a:p>
          <a:p>
            <a:endParaRPr lang="es-MX" dirty="0"/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C6D2FC9-6D1C-07E8-8BAC-8A9F1CB5D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53" y="1260854"/>
            <a:ext cx="10105735" cy="537850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9ECFB85-CD80-FD7F-EE52-89A979A050CC}"/>
              </a:ext>
            </a:extLst>
          </p:cNvPr>
          <p:cNvSpPr txBox="1"/>
          <p:nvPr/>
        </p:nvSpPr>
        <p:spPr>
          <a:xfrm>
            <a:off x="5411324" y="5674069"/>
            <a:ext cx="69072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200" dirty="0">
                <a:hlinkClick r:id="rId4"/>
              </a:rPr>
              <a:t>https://www.bigscal.com/blogs/website-development/php-vs-java/</a:t>
            </a:r>
            <a:endParaRPr lang="es-MX" sz="1200" dirty="0"/>
          </a:p>
          <a:p>
            <a:r>
              <a:rPr lang="es-MX" sz="1200" dirty="0">
                <a:hlinkClick r:id="rId5"/>
              </a:rPr>
              <a:t>https://hostadvice.com/blog/web-hosting/php/php-vs-java/</a:t>
            </a:r>
            <a:endParaRPr lang="es-MX" sz="1200" dirty="0"/>
          </a:p>
          <a:p>
            <a:r>
              <a:rPr lang="es-MX" sz="1200" dirty="0">
                <a:hlinkClick r:id="rId6"/>
              </a:rPr>
              <a:t>https://programadorfreelancemadrid.com/blog/php-vs-java-optar-por-el-mejor-para-el-desarrollo-web/</a:t>
            </a:r>
            <a:endParaRPr lang="es-MX" sz="1200" dirty="0"/>
          </a:p>
          <a:p>
            <a:r>
              <a:rPr lang="es-MX" sz="1200" dirty="0">
                <a:hlinkClick r:id="rId7"/>
              </a:rPr>
              <a:t>https://scand.com/company/blog/php-vs-java-difference-comparison/</a:t>
            </a:r>
            <a:endParaRPr lang="es-MX" sz="1200" dirty="0"/>
          </a:p>
          <a:p>
            <a:r>
              <a:rPr lang="es-MX" sz="1200" dirty="0">
                <a:hlinkClick r:id="rId8"/>
              </a:rPr>
              <a:t>https://www.tatvasoft.com/outsourcing/2024/04/java-vs-php.html</a:t>
            </a:r>
            <a:endParaRPr lang="es-MX" sz="1200" dirty="0"/>
          </a:p>
          <a:p>
            <a:endParaRPr lang="es-MX" sz="1200" dirty="0"/>
          </a:p>
          <a:p>
            <a:endParaRPr lang="es-MX" sz="1200" dirty="0"/>
          </a:p>
          <a:p>
            <a:endParaRPr lang="es-MX" sz="12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BAAEDCE-F356-793E-D338-DB1A49A90B06}"/>
              </a:ext>
            </a:extLst>
          </p:cNvPr>
          <p:cNvSpPr txBox="1"/>
          <p:nvPr/>
        </p:nvSpPr>
        <p:spPr>
          <a:xfrm>
            <a:off x="5264727" y="5447465"/>
            <a:ext cx="1440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algn="ctr">
              <a:defRPr sz="3200" b="1"/>
            </a:lvl1pPr>
          </a:lstStyle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Referencias:</a:t>
            </a:r>
          </a:p>
          <a:p>
            <a:endParaRPr lang="es-MX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3018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gundo_x0020_Aprobador xmlns="5b7c8c05-a42f-47a2-85a8-dd8f1e4ccc84">
      <UserInfo>
        <DisplayName/>
        <AccountId xsi:nil="true"/>
        <AccountType/>
      </UserInfo>
    </Segundo_x0020_Aprobador>
    <CC xmlns="45b2f6f1-a99b-4207-9ea1-d80684acf366">
      <UserInfo>
        <DisplayName>i:0#.w|gonher\practicantemc</DisplayName>
        <AccountId>1601</AccountId>
        <AccountType/>
      </UserInfo>
      <UserInfo>
        <DisplayName>i:0#.w|gonher\practicanteme2</DisplayName>
        <AccountId>1805</AccountId>
        <AccountType/>
      </UserInfo>
      <UserInfo>
        <DisplayName>i:0#.w|gonher\bhernandez</DisplayName>
        <AccountId>34</AccountId>
        <AccountType/>
      </UserInfo>
      <UserInfo>
        <DisplayName>i:0#.w|gonher\practicantecalidadri</DisplayName>
        <AccountId>1382</AccountId>
        <AccountType/>
      </UserInfo>
      <UserInfo>
        <DisplayName>i:0#.w|gonher\gvillanuevap</DisplayName>
        <AccountId>1903</AccountId>
        <AccountType/>
      </UserInfo>
    </CC>
    <Comentarios xmlns="45b2f6f1-a99b-4207-9ea1-d80684acf366">Primera emisión sin cambios.</Comentarios>
    <AprobacionFormatos xmlns="45b2f6f1-a99b-4207-9ea1-d80684acf366">
      <Url xsi:nil="true"/>
      <Description xsi:nil="true"/>
    </AprobacionFormatos>
    <Primer_x0020_Aprobador xmlns="5b7c8c05-a42f-47a2-85a8-dd8f1e4ccc84">
      <UserInfo>
        <DisplayName/>
        <AccountId xsi:nil="true"/>
        <AccountType/>
      </UserInfo>
    </Primer_x0020_Aprobador>
    <_aprobadores xmlns="45b2f6f1-a99b-4207-9ea1-d80684acf366">agonzalezd@enerya.com;bhernandezc@enerya.com</_aprobadores>
    <Fecha_x0020_de_x0020_Revisi_x00f3_n xmlns="45b2f6f1-a99b-4207-9ea1-d80684acf366">2022-01-31T06:00:00+00:00</Fecha_x0020_de_x0020_Revisi_x00f3_n>
    <Tercer_x0020_Aprobador xmlns="5b7c8c05-a42f-47a2-85a8-dd8f1e4ccc84">
      <UserInfo>
        <DisplayName/>
        <AccountId xsi:nil="true"/>
        <AccountType/>
      </UserInfo>
    </Tercer_x0020_Aprobador>
    <Revisi_x00f3_n xmlns="45b2f6f1-a99b-4207-9ea1-d80684acf366">00</Revisi_x00f3_n>
    <Aprobador xmlns="5b7c8c05-a42f-47a2-85a8-dd8f1e4ccc84">
      <UserInfo>
        <DisplayName/>
        <AccountId xsi:nil="true"/>
        <AccountType/>
      </UserInfo>
    </Aprobador>
    <Fecha_x0020_de_x0020_Emisi_x00f3_n xmlns="45b2f6f1-a99b-4207-9ea1-d80684acf366">2022-01-31T06:00:00+00:00</Fecha_x0020_de_x0020_Emisi_x00f3_n>
    <Dias xmlns="45b2f6f1-a99b-4207-9ea1-d80684acf366" xsi:nil="true"/>
    <Aprobadores xmlns="45b2f6f1-a99b-4207-9ea1-d80684acf366">
      <UserInfo>
        <DisplayName>i:0#.w|gonher\agonzalezd</DisplayName>
        <AccountId>26</AccountId>
        <AccountType/>
      </UserInfo>
      <UserInfo>
        <DisplayName>i:0#.w|gonher\bhernandezc</DisplayName>
        <AccountId>35</AccountId>
        <AccountType/>
      </UserInfo>
    </Aprobadore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B149225135C8B4894C274A457CECC57" ma:contentTypeVersion="37" ma:contentTypeDescription="Crear nuevo documento." ma:contentTypeScope="" ma:versionID="6732293f8a64126a5afe5eb328f6ca5d">
  <xsd:schema xmlns:xsd="http://www.w3.org/2001/XMLSchema" xmlns:xs="http://www.w3.org/2001/XMLSchema" xmlns:p="http://schemas.microsoft.com/office/2006/metadata/properties" xmlns:ns2="45b2f6f1-a99b-4207-9ea1-d80684acf366" xmlns:ns3="5b7c8c05-a42f-47a2-85a8-dd8f1e4ccc84" xmlns:ns4="cc14dfcd-3365-4854-bb5f-6b5072e729a9" targetNamespace="http://schemas.microsoft.com/office/2006/metadata/properties" ma:root="true" ma:fieldsID="061f2cba6fcfb544524b28209e4f6b00" ns2:_="" ns3:_="" ns4:_="">
    <xsd:import namespace="45b2f6f1-a99b-4207-9ea1-d80684acf366"/>
    <xsd:import namespace="5b7c8c05-a42f-47a2-85a8-dd8f1e4ccc84"/>
    <xsd:import namespace="cc14dfcd-3365-4854-bb5f-6b5072e729a9"/>
    <xsd:element name="properties">
      <xsd:complexType>
        <xsd:sequence>
          <xsd:element name="documentManagement">
            <xsd:complexType>
              <xsd:all>
                <xsd:element ref="ns2:Revisi_x00f3_n" minOccurs="0"/>
                <xsd:element ref="ns2:Fecha_x0020_de_x0020_Revisi_x00f3_n" minOccurs="0"/>
                <xsd:element ref="ns2:Fecha_x0020_de_x0020_Emisi_x00f3_n" minOccurs="0"/>
                <xsd:element ref="ns2:Aprobadores" minOccurs="0"/>
                <xsd:element ref="ns2:CC" minOccurs="0"/>
                <xsd:element ref="ns2:Dias" minOccurs="0"/>
                <xsd:element ref="ns2:Comentarios" minOccurs="0"/>
                <xsd:element ref="ns2:_aprobadores" minOccurs="0"/>
                <xsd:element ref="ns3:Aprobador" minOccurs="0"/>
                <xsd:element ref="ns4:SharedWithUsers" minOccurs="0"/>
                <xsd:element ref="ns4:SharedWithDetails" minOccurs="0"/>
                <xsd:element ref="ns2:AprobacionFormatos" minOccurs="0"/>
                <xsd:element ref="ns3:Primer_x0020_Aprobador" minOccurs="0"/>
                <xsd:element ref="ns3:Segundo_x0020_Aprobador" minOccurs="0"/>
                <xsd:element ref="ns3:Tercer_x0020_Aprobado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b2f6f1-a99b-4207-9ea1-d80684acf366" elementFormDefault="qualified">
    <xsd:import namespace="http://schemas.microsoft.com/office/2006/documentManagement/types"/>
    <xsd:import namespace="http://schemas.microsoft.com/office/infopath/2007/PartnerControls"/>
    <xsd:element name="Revisi_x00f3_n" ma:index="2" nillable="true" ma:displayName="Revisión" ma:internalName="Revisi_x00f3_n" ma:readOnly="false">
      <xsd:simpleType>
        <xsd:restriction base="dms:Text">
          <xsd:maxLength value="255"/>
        </xsd:restriction>
      </xsd:simpleType>
    </xsd:element>
    <xsd:element name="Fecha_x0020_de_x0020_Revisi_x00f3_n" ma:index="3" nillable="true" ma:displayName="Fecha de Revisión" ma:format="DateOnly" ma:internalName="Fecha_x0020_de_x0020_Revisi_x00f3_n" ma:readOnly="false">
      <xsd:simpleType>
        <xsd:restriction base="dms:DateTime"/>
      </xsd:simpleType>
    </xsd:element>
    <xsd:element name="Fecha_x0020_de_x0020_Emisi_x00f3_n" ma:index="4" nillable="true" ma:displayName="Fecha de Emisión" ma:format="DateOnly" ma:internalName="Fecha_x0020_de_x0020_Emisi_x00f3_n" ma:readOnly="false">
      <xsd:simpleType>
        <xsd:restriction base="dms:DateTime"/>
      </xsd:simpleType>
    </xsd:element>
    <xsd:element name="Aprobadores" ma:index="11" nillable="true" ma:displayName="Aprobadores" ma:list="UserInfo" ma:SharePointGroup="0" ma:internalName="Aprobadores" ma:showField="EMail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CC" ma:index="12" nillable="true" ma:displayName="CC" ma:list="UserInfo" ma:SharePointGroup="0" ma:internalName="CC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as" ma:index="13" nillable="true" ma:displayName="Dias" ma:decimals="0" ma:internalName="Dias">
      <xsd:simpleType>
        <xsd:restriction base="dms:Number"/>
      </xsd:simpleType>
    </xsd:element>
    <xsd:element name="Comentarios" ma:index="14" nillable="true" ma:displayName="Comentarios" ma:internalName="Comentarios">
      <xsd:simpleType>
        <xsd:restriction base="dms:Note">
          <xsd:maxLength value="255"/>
        </xsd:restriction>
      </xsd:simpleType>
    </xsd:element>
    <xsd:element name="_aprobadores" ma:index="15" nillable="true" ma:displayName="_aprobadores" ma:internalName="_aprobadores">
      <xsd:simpleType>
        <xsd:restriction base="dms:Text">
          <xsd:maxLength value="255"/>
        </xsd:restriction>
      </xsd:simpleType>
    </xsd:element>
    <xsd:element name="AprobacionFormatos" ma:index="20" nillable="true" ma:displayName="AprobacionFormatos" ma:internalName="AprobacionFormatos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7c8c05-a42f-47a2-85a8-dd8f1e4ccc84" elementFormDefault="qualified">
    <xsd:import namespace="http://schemas.microsoft.com/office/2006/documentManagement/types"/>
    <xsd:import namespace="http://schemas.microsoft.com/office/infopath/2007/PartnerControls"/>
    <xsd:element name="Aprobador" ma:index="17" nillable="true" ma:displayName="Aprobador" ma:list="UserInfo" ma:SharePointGroup="0" ma:internalName="Aprobado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rimer_x0020_Aprobador" ma:index="21" nillable="true" ma:displayName="Primer Aprobador" ma:list="UserInfo" ma:SharePointGroup="0" ma:internalName="Primer_x0020_Aprobado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gundo_x0020_Aprobador" ma:index="22" nillable="true" ma:displayName="Segundo Aprobador" ma:list="UserInfo" ma:SharePointGroup="0" ma:internalName="Segundo_x0020_Aprobado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ercer_x0020_Aprobador" ma:index="23" nillable="true" ma:displayName="Tercer Aprobador" ma:list="UserInfo" ma:SharePointGroup="0" ma:internalName="Tercer_x0020_Aprobado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14dfcd-3365-4854-bb5f-6b5072e729a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Tipo de contenido" ma:readOnly="true"/>
        <xsd:element ref="dc:title" minOccurs="0" maxOccurs="1" ma:index="1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154BFE-9670-4068-B234-11AB7E6F019A}">
  <ds:schemaRefs>
    <ds:schemaRef ds:uri="http://purl.org/dc/terms/"/>
    <ds:schemaRef ds:uri="http://purl.org/dc/dcmitype/"/>
    <ds:schemaRef ds:uri="45b2f6f1-a99b-4207-9ea1-d80684acf366"/>
    <ds:schemaRef ds:uri="cc14dfcd-3365-4854-bb5f-6b5072e729a9"/>
    <ds:schemaRef ds:uri="http://schemas.microsoft.com/office/2006/documentManagement/types"/>
    <ds:schemaRef ds:uri="http://schemas.microsoft.com/office/2006/metadata/properties"/>
    <ds:schemaRef ds:uri="http://purl.org/dc/elements/1.1/"/>
    <ds:schemaRef ds:uri="5b7c8c05-a42f-47a2-85a8-dd8f1e4ccc84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83AD159-E467-43BC-948A-571E926C5F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5b2f6f1-a99b-4207-9ea1-d80684acf366"/>
    <ds:schemaRef ds:uri="5b7c8c05-a42f-47a2-85a8-dd8f1e4ccc84"/>
    <ds:schemaRef ds:uri="cc14dfcd-3365-4854-bb5f-6b5072e729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53EE92D-0DB4-4F84-B09A-AC232F9563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32933</TotalTime>
  <Words>765</Words>
  <Application>Microsoft Office PowerPoint</Application>
  <PresentationFormat>Panorámica</PresentationFormat>
  <Paragraphs>136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__Inter_aaf875</vt:lpstr>
      <vt:lpstr>Arial</vt:lpstr>
      <vt:lpstr>Arial Black</vt:lpstr>
      <vt:lpstr>Calibri</vt:lpstr>
      <vt:lpstr>Calibri Light</vt:lpstr>
      <vt:lpstr>Roboto Medium</vt:lpstr>
      <vt:lpstr>Söhne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Bertino Hernandez Cancino</dc:creator>
  <cp:lastModifiedBy>Genaro Villanueva Perez</cp:lastModifiedBy>
  <cp:revision>135</cp:revision>
  <dcterms:created xsi:type="dcterms:W3CDTF">2020-11-17T17:12:49Z</dcterms:created>
  <dcterms:modified xsi:type="dcterms:W3CDTF">2024-07-19T14:28:05Z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0x010100DB149225135C8B4894C274A457CECC57</vt:lpwstr>
  </property>
  <property fmtid="{D5CDD505-2E9C-101B-9397-08002B2CF9AE}" pid="3" name="NXPowerLiteLastOptimized">
    <vt:lpwstr>2947864</vt:lpwstr>
  </property>
  <property fmtid="{D5CDD505-2E9C-101B-9397-08002B2CF9AE}" pid="4" name="NXPowerLiteSettings">
    <vt:lpwstr>F7000400038000</vt:lpwstr>
  </property>
  <property fmtid="{D5CDD505-2E9C-101B-9397-08002B2CF9AE}" pid="5" name="NXPowerLiteVersion">
    <vt:lpwstr>S10.0.0</vt:lpwstr>
  </property>
  <property fmtid="{D5CDD505-2E9C-101B-9397-08002B2CF9AE}" pid="6" name="WorkflowChangePath">
    <vt:lpwstr>ed4c8c17-3f1d-49fd-9b18-76a62081e85e,11;</vt:lpwstr>
  </property>
</Properties>
</file>

<file path=docProps/thumbnail.jpeg>
</file>